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307_201A6EF6.xml" ContentType="application/vnd.ms-powerpoint.comment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comments/modernComment_303_14698F0.xml" ContentType="application/vnd.ms-powerpoint.comments+xml"/>
  <Override PartName="/ppt/notesSlides/notesSlide5.xml" ContentType="application/vnd.openxmlformats-officedocument.presentationml.notesSlide+xml"/>
  <Override PartName="/ppt/comments/modernComment_304_F70DF9CC.xml" ContentType="application/vnd.ms-powerpoint.comments+xml"/>
  <Override PartName="/ppt/notesSlides/notesSlide6.xml" ContentType="application/vnd.openxmlformats-officedocument.presentationml.notesSlide+xml"/>
  <Override PartName="/ppt/comments/modernComment_31A_5AF7B44A.xml" ContentType="application/vnd.ms-powerpoint.comment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16_67B23F24.xml" ContentType="application/vnd.ms-powerpoint.comment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35"/>
  </p:notesMasterIdLst>
  <p:handoutMasterIdLst>
    <p:handoutMasterId r:id="rId36"/>
  </p:handoutMasterIdLst>
  <p:sldIdLst>
    <p:sldId id="604" r:id="rId7"/>
    <p:sldId id="775" r:id="rId8"/>
    <p:sldId id="787" r:id="rId9"/>
    <p:sldId id="771" r:id="rId10"/>
    <p:sldId id="772" r:id="rId11"/>
    <p:sldId id="794" r:id="rId12"/>
    <p:sldId id="785" r:id="rId13"/>
    <p:sldId id="777" r:id="rId14"/>
    <p:sldId id="793" r:id="rId15"/>
    <p:sldId id="789" r:id="rId16"/>
    <p:sldId id="778" r:id="rId17"/>
    <p:sldId id="278" r:id="rId18"/>
    <p:sldId id="280" r:id="rId19"/>
    <p:sldId id="779" r:id="rId20"/>
    <p:sldId id="782" r:id="rId21"/>
    <p:sldId id="784" r:id="rId22"/>
    <p:sldId id="795" r:id="rId23"/>
    <p:sldId id="796" r:id="rId24"/>
    <p:sldId id="786" r:id="rId25"/>
    <p:sldId id="791" r:id="rId26"/>
    <p:sldId id="792" r:id="rId27"/>
    <p:sldId id="770" r:id="rId28"/>
    <p:sldId id="773" r:id="rId29"/>
    <p:sldId id="774" r:id="rId30"/>
    <p:sldId id="788" r:id="rId31"/>
    <p:sldId id="776" r:id="rId32"/>
    <p:sldId id="277" r:id="rId33"/>
    <p:sldId id="273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D4B52D-E635-0669-189A-4EBF23BF6D4A}" name="Jack Zhang" initials="" userId="S::jzhan237@jh.edu::d3eecd4a-981e-4cdc-a4ce-4ae41348e794" providerId="AD"/>
  <p188:author id="{CCF597F8-0F90-52B1-F925-7EE32040DA8A}" name="Tianjian Li" initials="TL" userId="S::tli104@jh.edu::503e8ea7-3d63-4c0d-9464-605bc52cb3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C74"/>
    <a:srgbClr val="009B77"/>
    <a:srgbClr val="418FDE"/>
    <a:srgbClr val="F1C400"/>
    <a:srgbClr val="A15A95"/>
    <a:srgbClr val="CF4520"/>
    <a:srgbClr val="E0E0E0"/>
    <a:srgbClr val="68ACE5"/>
    <a:srgbClr val="0072CE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A8E97E-239F-F141-8AA0-8CCD88C2AD88}" v="55" dt="2025-04-08T00:38:00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45"/>
    <p:restoredTop sz="80685"/>
  </p:normalViewPr>
  <p:slideViewPr>
    <p:cSldViewPr snapToGrid="0">
      <p:cViewPr varScale="1">
        <p:scale>
          <a:sx n="135" d="100"/>
          <a:sy n="135" d="100"/>
        </p:scale>
        <p:origin x="984" y="16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comments/modernComment_116_67B23F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09DABB-F664-4CB2-85A2-8539DD82553C}" authorId="{CCF597F8-0F90-52B1-F925-7EE32040DA8A}" created="2024-05-03T01:13:01.2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39734820" sldId="278"/>
      <ac:spMk id="15" creationId="{827F39A6-4B76-0B35-1CDF-E5E155314FAC}"/>
    </ac:deMkLst>
    <p188:txBody>
      <a:bodyPr/>
      <a:lstStyle/>
      <a:p>
        <a:r>
          <a:rPr lang="en-US"/>
          <a:t>So here, Maybe we can just show the parts that is relevant to step 2? </a:t>
        </a:r>
      </a:p>
    </p188:txBody>
  </p188:cm>
</p188:cmLst>
</file>

<file path=ppt/comments/modernComment_303_14698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C3FCAF-0E6C-48BA-B3F9-EE79AEABCCAC}" authorId="{CCF597F8-0F90-52B1-F925-7EE32040DA8A}" created="2024-05-03T01:09:35.957">
    <pc:sldMkLst xmlns:pc="http://schemas.microsoft.com/office/powerpoint/2013/main/command">
      <pc:docMk/>
      <pc:sldMk cId="21403888" sldId="771"/>
    </pc:sldMkLst>
    <p188:txBody>
      <a:bodyPr/>
      <a:lstStyle/>
      <a:p>
        <a:r>
          <a:rPr lang="en-US"/>
          <a:t>Again, make the examples larger. Nelson's paper can just be a citation at the bottom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03T03:05:34.052" authorId="{D9D4B52D-E635-0669-189A-4EBF23BF6D4A}"/>
          </p223:rxn>
        </p223:reactions>
      </p:ext>
    </p188:extLst>
  </p188:cm>
</p188:cmLst>
</file>

<file path=ppt/comments/modernComment_304_F70DF9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98D6BE-3AAB-48A3-BD21-DC3951323C85}" authorId="{CCF597F8-0F90-52B1-F925-7EE32040DA8A}" created="2024-05-03T01:11:26.378">
    <pc:sldMkLst xmlns:pc="http://schemas.microsoft.com/office/powerpoint/2013/main/command">
      <pc:docMk/>
      <pc:sldMk cId="4144888268" sldId="772"/>
    </pc:sldMkLst>
    <p188:txBody>
      <a:bodyPr/>
      <a:lstStyle/>
      <a:p>
        <a:r>
          <a:rPr lang="en-US"/>
          <a:t>So how are we increasing the amount of quoting? We do this by making the model **prefer** generation with more quotes —— this explains the method to people without even knowing the "PO" literature.</a:t>
        </a:r>
      </a:p>
    </p188:txBody>
  </p188:cm>
</p188:cmLst>
</file>

<file path=ppt/comments/modernComment_307_201A6E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A13A79-8C48-4FE4-A981-49E9A4B5FDC6}" authorId="{CCF597F8-0F90-52B1-F925-7EE32040DA8A}" created="2024-05-03T01:09:05.707">
    <pc:sldMkLst xmlns:pc="http://schemas.microsoft.com/office/powerpoint/2013/main/command">
      <pc:docMk/>
      <pc:sldMk cId="538603254" sldId="775"/>
    </pc:sldMkLst>
    <p188:txBody>
      <a:bodyPr/>
      <a:lstStyle/>
      <a:p>
        <a:r>
          <a:rPr lang="en-US"/>
          <a:t>Make the examples larger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5-03T03:05:37.932" authorId="{D9D4B52D-E635-0669-189A-4EBF23BF6D4A}"/>
          </p223:rxn>
        </p223:reactions>
      </p:ext>
    </p188:extLst>
  </p188:cm>
</p188:cmLst>
</file>

<file path=ppt/comments/modernComment_31A_5AF7B4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D33608-FD6F-A848-B129-E7A740F7E05F}" authorId="{CCF597F8-0F90-52B1-F925-7EE32040DA8A}" created="2024-05-03T01:11:26.378">
    <pc:sldMkLst xmlns:pc="http://schemas.microsoft.com/office/powerpoint/2013/main/command">
      <pc:docMk/>
      <pc:sldMk cId="4144888268" sldId="772"/>
    </pc:sldMkLst>
    <p188:txBody>
      <a:bodyPr/>
      <a:lstStyle/>
      <a:p>
        <a:r>
          <a:rPr lang="en-US"/>
          <a:t>So how are we increasing the amount of quoting? We do this by making the model **prefer** generation with more quotes —— this explains the method to people without even knowing the "PO" literature.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0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is the overview of our approach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will </a:t>
            </a:r>
            <a:r>
              <a:rPr lang="en-US" dirty="0" err="1"/>
              <a:t>walkthough</a:t>
            </a:r>
            <a:r>
              <a:rPr lang="en-US" dirty="0"/>
              <a:t> individual parts in more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23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Original model only have sparse, short quotes</a:t>
            </a:r>
          </a:p>
          <a:p>
            <a:r>
              <a:rPr lang="en-US" dirty="0"/>
              <a:t>– After quote-tuning, generation is densely quoted, greatly enhancing verifiability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19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Best of 32 reranking is a strong baseline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beat Best of 32 reranking in terms of QUIP score while </a:t>
            </a:r>
            <a:r>
              <a:rPr lang="en-US"/>
              <a:t>maintaining quality!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37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1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with hallucination</a:t>
            </a:r>
          </a:p>
          <a:p>
            <a:r>
              <a:rPr lang="en-US" dirty="0"/>
              <a:t>- so user will need to verify the response against trusted responses</a:t>
            </a:r>
          </a:p>
          <a:p>
            <a:r>
              <a:rPr lang="en-US" dirty="0"/>
              <a:t>- how can user verify? (1) by themselves (2) citation</a:t>
            </a:r>
          </a:p>
          <a:p>
            <a:r>
              <a:rPr lang="en-US" dirty="0"/>
              <a:t>– we propose the quoting interface</a:t>
            </a:r>
          </a:p>
          <a:p>
            <a:endParaRPr lang="en-US" dirty="0"/>
          </a:p>
          <a:p>
            <a:r>
              <a:rPr lang="en-US" dirty="0"/>
              <a:t>- Emphasize the quoting is from **pre-training**</a:t>
            </a:r>
          </a:p>
          <a:p>
            <a:r>
              <a:rPr lang="en-US" dirty="0"/>
              <a:t>- give a high-level overview of method before diving in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3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with hallucination</a:t>
            </a:r>
          </a:p>
          <a:p>
            <a:r>
              <a:rPr lang="en-US" dirty="0"/>
              <a:t>- so user will need to verify the response against trusted responses</a:t>
            </a:r>
          </a:p>
          <a:p>
            <a:r>
              <a:rPr lang="en-US" dirty="0"/>
              <a:t>- how can user verify? (1) by themselves (2) citation</a:t>
            </a:r>
          </a:p>
          <a:p>
            <a:r>
              <a:rPr lang="en-US" dirty="0"/>
              <a:t>– we propose the quoting interface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5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with hallucination</a:t>
            </a:r>
          </a:p>
          <a:p>
            <a:r>
              <a:rPr lang="en-US" dirty="0"/>
              <a:t>- so user will need to verify the response against trusted responses</a:t>
            </a:r>
          </a:p>
          <a:p>
            <a:r>
              <a:rPr lang="en-US" dirty="0"/>
              <a:t>- how can user verify? (1) by themselves (2) citation</a:t>
            </a:r>
          </a:p>
          <a:p>
            <a:r>
              <a:rPr lang="en-US" dirty="0"/>
              <a:t>– we propose the quoting interface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89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Existing methods on citations helps with verifiability but provide not guarantees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Even if a piece of text contains a citation, it’s non-trivial to check whether the cited evidence actually support the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7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propose increasing verifiability by generating verbatim quotes from high-quality sources in pre-training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an LLM capable of quoting generates responses as usual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Then, we use the high-quality subset of pre-training corpus to verify quoted spans of generated text post-hoc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68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propose quote-tuning, which aligns LLMs to quote through data curation and preference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30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 measure quoting at scale, we use QUIP Score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is the percentage of n-grams in the generated text found in a large corpus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use Data Portraits, a Bloom filter based data sketch, for efficient membership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RLHF has been used to align models to be…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helpful (better instruction following)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safer (reduce harmful outputs)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06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Basically, DPO need a set of paired preference data, where </a:t>
            </a:r>
            <a:r>
              <a:rPr lang="en-US" dirty="0" err="1"/>
              <a:t>y_win</a:t>
            </a:r>
            <a:r>
              <a:rPr lang="en-US" dirty="0"/>
              <a:t> is more preferred than </a:t>
            </a:r>
            <a:r>
              <a:rPr lang="en-US" dirty="0" err="1"/>
              <a:t>y_lose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7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1501835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The Johns Hopkins University 2024.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© The Johns Hopkins University 2024,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4953-62F0-AE18-E020-63914149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8981F-0870-824A-8BF4-9F94B730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BA228-020C-3A61-D4C0-4776956F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606E5-F808-3041-BB40-080B92E1206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B65CC-7A2D-8D9C-DEF1-B08BFF4E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7E363-AA5B-33AA-FA29-5BD324B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ECFCE-58B2-E946-A574-264A345BE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15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3964" r:id="rId10"/>
    <p:sldLayoutId id="214748413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116_67B23F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microsoft.com/office/2018/10/relationships/comments" Target="../comments/modernComment_307_201A6EF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2023.findings-emnlp.467" TargetMode="Externa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18/10/relationships/comments" Target="../comments/modernComment_303_14698F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04_F70DF9CC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31A_5AF7B44A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6" y="1430517"/>
            <a:ext cx="8586439" cy="544124"/>
          </a:xfrm>
        </p:spPr>
        <p:txBody>
          <a:bodyPr>
            <a:noAutofit/>
          </a:bodyPr>
          <a:lstStyle/>
          <a:p>
            <a:pPr algn="ctr"/>
            <a:r>
              <a:rPr lang="en-US" sz="2800"/>
              <a:t>Verifiable by Design: </a:t>
            </a:r>
            <a:br>
              <a:rPr lang="en-US" sz="2800"/>
            </a:br>
            <a:r>
              <a:rPr lang="en-US" sz="2800"/>
              <a:t>Aligning Language Models to Quote </a:t>
            </a:r>
            <a:br>
              <a:rPr lang="en-US" sz="2800"/>
            </a:br>
            <a:r>
              <a:rPr lang="en-US" sz="2800"/>
              <a:t>from Pre-Training Data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816" y="2727406"/>
            <a:ext cx="1576640" cy="275528"/>
          </a:xfrm>
        </p:spPr>
        <p:txBody>
          <a:bodyPr>
            <a:normAutofit/>
          </a:bodyPr>
          <a:lstStyle/>
          <a:p>
            <a:pPr algn="ctr"/>
            <a:r>
              <a:rPr lang="en-US" sz="1200" err="1"/>
              <a:t>Jingyu</a:t>
            </a:r>
            <a:r>
              <a:rPr lang="en-US" sz="1200"/>
              <a:t> (Jack) Zhang</a:t>
            </a:r>
          </a:p>
        </p:txBody>
      </p:sp>
      <p:pic>
        <p:nvPicPr>
          <p:cNvPr id="3" name="Picture 2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1CF7C8C7-D132-F21D-337F-29C2EE143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3" y="3129775"/>
            <a:ext cx="1338147" cy="1338147"/>
          </a:xfrm>
          <a:prstGeom prst="rect">
            <a:avLst/>
          </a:prstGeom>
        </p:spPr>
      </p:pic>
      <p:pic>
        <p:nvPicPr>
          <p:cNvPr id="7" name="Picture 6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C7770285-05B5-5395-0D3F-D0FB50F01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34" y="3129775"/>
            <a:ext cx="1227556" cy="1338147"/>
          </a:xfrm>
          <a:prstGeom prst="rect">
            <a:avLst/>
          </a:prstGeom>
        </p:spPr>
      </p:pic>
      <p:pic>
        <p:nvPicPr>
          <p:cNvPr id="17" name="Picture 16" descr="A person in a white shirt&#10;&#10;Description automatically generated">
            <a:extLst>
              <a:ext uri="{FF2B5EF4-FFF2-40B4-BE49-F238E27FC236}">
                <a16:creationId xmlns:a16="http://schemas.microsoft.com/office/drawing/2014/main" id="{AF11C957-65C9-D98A-A7CE-6567CCE1E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83" y="3129772"/>
            <a:ext cx="1253987" cy="1338147"/>
          </a:xfrm>
          <a:prstGeom prst="rect">
            <a:avLst/>
          </a:prstGeom>
        </p:spPr>
      </p:pic>
      <p:sp>
        <p:nvSpPr>
          <p:cNvPr id="19" name="Lecture Title">
            <a:extLst>
              <a:ext uri="{FF2B5EF4-FFF2-40B4-BE49-F238E27FC236}">
                <a16:creationId xmlns:a16="http://schemas.microsoft.com/office/drawing/2014/main" id="{C847BC72-02F7-CE8E-7C02-A482E43DFAB0}"/>
              </a:ext>
            </a:extLst>
          </p:cNvPr>
          <p:cNvSpPr txBox="1">
            <a:spLocks/>
          </p:cNvSpPr>
          <p:nvPr/>
        </p:nvSpPr>
        <p:spPr>
          <a:xfrm>
            <a:off x="2133304" y="2734377"/>
            <a:ext cx="1576640" cy="275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Marc </a:t>
            </a:r>
            <a:r>
              <a:rPr lang="en-US" sz="1200" dirty="0" err="1"/>
              <a:t>Marone</a:t>
            </a:r>
            <a:endParaRPr lang="en-US" sz="1200" dirty="0"/>
          </a:p>
        </p:txBody>
      </p:sp>
      <p:sp>
        <p:nvSpPr>
          <p:cNvPr id="20" name="Lecture Title">
            <a:extLst>
              <a:ext uri="{FF2B5EF4-FFF2-40B4-BE49-F238E27FC236}">
                <a16:creationId xmlns:a16="http://schemas.microsoft.com/office/drawing/2014/main" id="{A8042C3F-53AF-827B-D1C0-875F91A0F480}"/>
              </a:ext>
            </a:extLst>
          </p:cNvPr>
          <p:cNvSpPr txBox="1">
            <a:spLocks/>
          </p:cNvSpPr>
          <p:nvPr/>
        </p:nvSpPr>
        <p:spPr>
          <a:xfrm>
            <a:off x="3866861" y="2734377"/>
            <a:ext cx="1576640" cy="275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err="1"/>
              <a:t>Tianjian</a:t>
            </a:r>
            <a:r>
              <a:rPr lang="en-US" sz="1200"/>
              <a:t> Li</a:t>
            </a:r>
          </a:p>
        </p:txBody>
      </p:sp>
      <p:sp>
        <p:nvSpPr>
          <p:cNvPr id="21" name="Lecture Title">
            <a:extLst>
              <a:ext uri="{FF2B5EF4-FFF2-40B4-BE49-F238E27FC236}">
                <a16:creationId xmlns:a16="http://schemas.microsoft.com/office/drawing/2014/main" id="{CCF1FAA6-714C-1F3E-6F5D-08B5130EFBB3}"/>
              </a:ext>
            </a:extLst>
          </p:cNvPr>
          <p:cNvSpPr txBox="1">
            <a:spLocks/>
          </p:cNvSpPr>
          <p:nvPr/>
        </p:nvSpPr>
        <p:spPr>
          <a:xfrm>
            <a:off x="7334050" y="2755290"/>
            <a:ext cx="1576640" cy="275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Daniel </a:t>
            </a:r>
            <a:r>
              <a:rPr lang="en-US" sz="1200" err="1"/>
              <a:t>Khashabi</a:t>
            </a:r>
            <a:r>
              <a:rPr lang="en-US" sz="1200"/>
              <a:t>*</a:t>
            </a:r>
          </a:p>
        </p:txBody>
      </p:sp>
      <p:sp>
        <p:nvSpPr>
          <p:cNvPr id="22" name="Lecture Title">
            <a:extLst>
              <a:ext uri="{FF2B5EF4-FFF2-40B4-BE49-F238E27FC236}">
                <a16:creationId xmlns:a16="http://schemas.microsoft.com/office/drawing/2014/main" id="{850E3092-E88B-0E06-8C0A-23C0A78ABA9C}"/>
              </a:ext>
            </a:extLst>
          </p:cNvPr>
          <p:cNvSpPr txBox="1">
            <a:spLocks/>
          </p:cNvSpPr>
          <p:nvPr/>
        </p:nvSpPr>
        <p:spPr>
          <a:xfrm>
            <a:off x="5571020" y="2748782"/>
            <a:ext cx="1635511" cy="27552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Benjamin Van </a:t>
            </a:r>
            <a:r>
              <a:rPr lang="en-US" sz="1200" err="1"/>
              <a:t>Durme</a:t>
            </a:r>
            <a:r>
              <a:rPr lang="en-US" sz="1200"/>
              <a:t>*</a:t>
            </a:r>
          </a:p>
        </p:txBody>
      </p:sp>
      <p:sp>
        <p:nvSpPr>
          <p:cNvPr id="24" name="Lecture Title">
            <a:extLst>
              <a:ext uri="{FF2B5EF4-FFF2-40B4-BE49-F238E27FC236}">
                <a16:creationId xmlns:a16="http://schemas.microsoft.com/office/drawing/2014/main" id="{D89C5008-8EEF-A1C4-93BE-61AACFBED702}"/>
              </a:ext>
            </a:extLst>
          </p:cNvPr>
          <p:cNvSpPr txBox="1">
            <a:spLocks/>
          </p:cNvSpPr>
          <p:nvPr/>
        </p:nvSpPr>
        <p:spPr>
          <a:xfrm>
            <a:off x="7571197" y="4820579"/>
            <a:ext cx="1576640" cy="2755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/>
              <a:t>*Equal Advising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E39D2AA-D532-1E0D-D457-06FF17E6E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8" t="29593" r="27319" b="34869"/>
          <a:stretch/>
        </p:blipFill>
        <p:spPr bwMode="auto">
          <a:xfrm>
            <a:off x="2258594" y="3129641"/>
            <a:ext cx="1335767" cy="1335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B5904-508F-654A-E0FC-51B5B9F949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645" t="11251" r="13621" b="13116"/>
          <a:stretch/>
        </p:blipFill>
        <p:spPr>
          <a:xfrm rot="5400000">
            <a:off x="3985260" y="3129723"/>
            <a:ext cx="1335800" cy="13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1"/>
    </mc:Choice>
    <mc:Fallback xmlns="">
      <p:transition spd="slow" advTm="101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579778" y="2977830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636928" y="3034980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784303" y="1519268"/>
            <a:ext cx="1966275" cy="7733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928462" y="2379214"/>
            <a:ext cx="389106" cy="4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694078" y="3092130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4493072" y="2379218"/>
            <a:ext cx="4162275" cy="224775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t" anchorCtr="0">
            <a:noAutofit/>
          </a:bodyPr>
          <a:lstStyle/>
          <a:p>
            <a:endParaRPr sz="105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"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05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endParaRPr sz="105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4493072" y="2919536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4493072" y="3794993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3046894" y="2463687"/>
            <a:ext cx="114817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/>
              <a:t>Measure quoting via efficient membership testing</a:t>
            </a:r>
            <a:endParaRPr sz="825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488653" y="2360168"/>
            <a:ext cx="13437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1: Sample </a:t>
            </a:r>
            <a:endParaRPr sz="900" b="1"/>
          </a:p>
          <a:p>
            <a:pPr algn="ctr">
              <a:lnSpc>
                <a:spcPct val="115000"/>
              </a:lnSpc>
            </a:pPr>
            <a:r>
              <a:rPr lang="en" sz="900" b="1"/>
              <a:t>multiple responses</a:t>
            </a:r>
            <a:endParaRPr sz="9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3074165" y="3794993"/>
            <a:ext cx="132502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2: Constructing preference data via rank-by-quoting</a:t>
            </a:r>
            <a:endParaRPr sz="9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3207143" y="3295306"/>
            <a:ext cx="1001925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/>
              <a:t>🥇🥈🥉</a:t>
            </a:r>
            <a:endParaRPr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217315" y="1384605"/>
            <a:ext cx="110025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128440" y="2915974"/>
            <a:ext cx="127800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5530997" y="2238405"/>
            <a:ext cx="2086425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2988178" y="3741255"/>
            <a:ext cx="1509525" cy="11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785" y="1863424"/>
            <a:ext cx="462956" cy="46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927" y="1876765"/>
            <a:ext cx="436265" cy="43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8615" y="2518155"/>
            <a:ext cx="577575" cy="3215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2713228" y="2506886"/>
            <a:ext cx="551925" cy="3242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8397872" y="3955305"/>
            <a:ext cx="231750" cy="18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675"/>
              </a:spcAft>
            </a:pPr>
            <a:r>
              <a:rPr lang="en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 sz="1350"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8369634" y="3725655"/>
            <a:ext cx="68251" cy="664881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1767440" y="2292593"/>
            <a:ext cx="0" cy="623381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Google Shape;62;p13">
            <a:extLst>
              <a:ext uri="{FF2B5EF4-FFF2-40B4-BE49-F238E27FC236}">
                <a16:creationId xmlns:a16="http://schemas.microsoft.com/office/drawing/2014/main" id="{1C7FA343-407C-503B-90E9-367237386719}"/>
              </a:ext>
            </a:extLst>
          </p:cNvPr>
          <p:cNvSpPr txBox="1"/>
          <p:nvPr/>
        </p:nvSpPr>
        <p:spPr>
          <a:xfrm>
            <a:off x="4649728" y="1039043"/>
            <a:ext cx="13698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Pre-trained </a:t>
            </a:r>
            <a:br>
              <a:rPr lang="en" sz="900" b="1"/>
            </a:br>
            <a:r>
              <a:rPr lang="en" sz="900" b="1"/>
              <a:t>LLM</a:t>
            </a:r>
            <a:endParaRPr sz="900"/>
          </a:p>
        </p:txBody>
      </p:sp>
      <p:pic>
        <p:nvPicPr>
          <p:cNvPr id="39" name="!!PostTrainedLM">
            <a:extLst>
              <a:ext uri="{FF2B5EF4-FFF2-40B4-BE49-F238E27FC236}">
                <a16:creationId xmlns:a16="http://schemas.microsoft.com/office/drawing/2014/main" id="{6691A3AF-089C-6657-D9E8-91757FECE06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7587925" y="1439656"/>
            <a:ext cx="623930" cy="74237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4;p13">
            <a:extLst>
              <a:ext uri="{FF2B5EF4-FFF2-40B4-BE49-F238E27FC236}">
                <a16:creationId xmlns:a16="http://schemas.microsoft.com/office/drawing/2014/main" id="{8AA6189B-C03B-E16E-DA7A-84F2C439D140}"/>
              </a:ext>
            </a:extLst>
          </p:cNvPr>
          <p:cNvSpPr txBox="1"/>
          <p:nvPr/>
        </p:nvSpPr>
        <p:spPr>
          <a:xfrm>
            <a:off x="7483410" y="1039043"/>
            <a:ext cx="83295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Quote-tuned LLM</a:t>
            </a:r>
            <a:endParaRPr sz="900"/>
          </a:p>
        </p:txBody>
      </p:sp>
      <p:pic>
        <p:nvPicPr>
          <p:cNvPr id="41" name="!!PTLMBeforeTuning">
            <a:extLst>
              <a:ext uri="{FF2B5EF4-FFF2-40B4-BE49-F238E27FC236}">
                <a16:creationId xmlns:a16="http://schemas.microsoft.com/office/drawing/2014/main" id="{D37EAD50-84D2-2F9A-487E-FEADB1DFF22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5022663" y="1439656"/>
            <a:ext cx="623930" cy="742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66;p13">
            <a:extLst>
              <a:ext uri="{FF2B5EF4-FFF2-40B4-BE49-F238E27FC236}">
                <a16:creationId xmlns:a16="http://schemas.microsoft.com/office/drawing/2014/main" id="{56DFC94C-160B-EA36-2053-D2A79F989D05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5646593" y="1810844"/>
            <a:ext cx="19413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72;p13">
            <a:extLst>
              <a:ext uri="{FF2B5EF4-FFF2-40B4-BE49-F238E27FC236}">
                <a16:creationId xmlns:a16="http://schemas.microsoft.com/office/drawing/2014/main" id="{F2317D54-F1FB-326D-48ED-FFFA782B1738}"/>
              </a:ext>
            </a:extLst>
          </p:cNvPr>
          <p:cNvSpPr txBox="1"/>
          <p:nvPr/>
        </p:nvSpPr>
        <p:spPr>
          <a:xfrm>
            <a:off x="5851284" y="1293246"/>
            <a:ext cx="144585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3: Preference Optimization</a:t>
            </a:r>
            <a:endParaRPr sz="900" b="1"/>
          </a:p>
        </p:txBody>
      </p:sp>
      <p:sp>
        <p:nvSpPr>
          <p:cNvPr id="44" name="Google Shape;84;p13">
            <a:extLst>
              <a:ext uri="{FF2B5EF4-FFF2-40B4-BE49-F238E27FC236}">
                <a16:creationId xmlns:a16="http://schemas.microsoft.com/office/drawing/2014/main" id="{52265663-47FC-9857-8325-B5A7FF6BC4E9}"/>
              </a:ext>
            </a:extLst>
          </p:cNvPr>
          <p:cNvSpPr/>
          <p:nvPr/>
        </p:nvSpPr>
        <p:spPr>
          <a:xfrm>
            <a:off x="7628164" y="1519267"/>
            <a:ext cx="543443" cy="1518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cxnSp>
        <p:nvCxnSpPr>
          <p:cNvPr id="45" name="!!TrainingArrow">
            <a:extLst>
              <a:ext uri="{FF2B5EF4-FFF2-40B4-BE49-F238E27FC236}">
                <a16:creationId xmlns:a16="http://schemas.microsoft.com/office/drawing/2014/main" id="{9D3C3257-E032-942E-EE75-5BB8D281589E}"/>
              </a:ext>
            </a:extLst>
          </p:cNvPr>
          <p:cNvCxnSpPr/>
          <p:nvPr/>
        </p:nvCxnSpPr>
        <p:spPr>
          <a:xfrm rot="16200000">
            <a:off x="6867272" y="1517843"/>
            <a:ext cx="427500" cy="1013625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904AEF-E4CC-114E-D595-2136001FA4D9}"/>
              </a:ext>
            </a:extLst>
          </p:cNvPr>
          <p:cNvSpPr txBox="1"/>
          <p:nvPr/>
        </p:nvSpPr>
        <p:spPr>
          <a:xfrm>
            <a:off x="2918853" y="1473611"/>
            <a:ext cx="14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43B4B0E-E85B-AAFF-D397-0FCF5F23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767"/>
            <a:ext cx="9144001" cy="676313"/>
          </a:xfrm>
        </p:spPr>
        <p:txBody>
          <a:bodyPr lIns="91440" tIns="45720" rIns="91440" bIns="45720" anchor="b"/>
          <a:lstStyle/>
          <a:p>
            <a:pPr algn="ctr"/>
            <a:r>
              <a:rPr lang="en-US" sz="2900" dirty="0">
                <a:ea typeface="Tahoma"/>
                <a:cs typeface="Tahoma"/>
              </a:rPr>
              <a:t>Our method: Quote-Tuning</a:t>
            </a:r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1D7E4DDB-50D7-2136-C90B-48C45B3BBBAA}"/>
              </a:ext>
            </a:extLst>
          </p:cNvPr>
          <p:cNvSpPr txBox="1"/>
          <p:nvPr/>
        </p:nvSpPr>
        <p:spPr>
          <a:xfrm>
            <a:off x="6706451" y="3580511"/>
            <a:ext cx="1831150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✅ QUIP: 31.4, length: 66</a:t>
            </a:r>
            <a:endParaRPr sz="1050" b="1"/>
          </a:p>
        </p:txBody>
      </p:sp>
      <p:sp>
        <p:nvSpPr>
          <p:cNvPr id="17" name="Google Shape;77;p13">
            <a:extLst>
              <a:ext uri="{FF2B5EF4-FFF2-40B4-BE49-F238E27FC236}">
                <a16:creationId xmlns:a16="http://schemas.microsoft.com/office/drawing/2014/main" id="{AA6FC4FD-81C9-BB86-89E7-7D3EC57811FA}"/>
              </a:ext>
            </a:extLst>
          </p:cNvPr>
          <p:cNvSpPr txBox="1"/>
          <p:nvPr/>
        </p:nvSpPr>
        <p:spPr>
          <a:xfrm>
            <a:off x="6697242" y="4380217"/>
            <a:ext cx="1840359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❌ QUIP: 1.99, length: 60</a:t>
            </a:r>
            <a:endParaRPr sz="1050" b="1"/>
          </a:p>
        </p:txBody>
      </p:sp>
    </p:spTree>
    <p:extLst>
      <p:ext uri="{BB962C8B-B14F-4D97-AF65-F5344CB8AC3E}">
        <p14:creationId xmlns:p14="http://schemas.microsoft.com/office/powerpoint/2010/main" val="4197646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3077125" y="272304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3134275" y="278019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3281650" y="1264483"/>
            <a:ext cx="1966275" cy="7733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4425809" y="2124429"/>
            <a:ext cx="389106" cy="4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3191425" y="283734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was created by </a:t>
            </a:r>
            <a:r>
              <a:rPr lang="en" sz="105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1964, while Wheel of Fortune was also created by </a:t>
            </a:r>
            <a:r>
              <a:rPr lang="en" sz="105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1975. Therefore, Jeopardy! is older than Wheel of Fortune.</a:t>
            </a:r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2986000" y="2105383"/>
            <a:ext cx="13437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1: Sample </a:t>
            </a:r>
            <a:endParaRPr sz="900" b="1"/>
          </a:p>
          <a:p>
            <a:pPr algn="ctr">
              <a:lnSpc>
                <a:spcPct val="115000"/>
              </a:lnSpc>
            </a:pPr>
            <a:r>
              <a:rPr lang="en" sz="900" b="1"/>
              <a:t>multiple responses</a:t>
            </a:r>
            <a:endParaRPr sz="900" b="1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3714662" y="1129820"/>
            <a:ext cx="110025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3625787" y="2661189"/>
            <a:ext cx="127800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132" y="1608640"/>
            <a:ext cx="462956" cy="4629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5210575" y="2252102"/>
            <a:ext cx="551925" cy="3242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!!SampleArrowNew">
            <a:extLst>
              <a:ext uri="{FF2B5EF4-FFF2-40B4-BE49-F238E27FC236}">
                <a16:creationId xmlns:a16="http://schemas.microsoft.com/office/drawing/2014/main" id="{9118F47B-49B5-E3E8-F86E-9AC8D2FBC657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4264787" y="2037808"/>
            <a:ext cx="0" cy="623381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11AA21-B13F-0068-CAA9-5099B7360C4C}"/>
              </a:ext>
            </a:extLst>
          </p:cNvPr>
          <p:cNvSpPr txBox="1"/>
          <p:nvPr/>
        </p:nvSpPr>
        <p:spPr>
          <a:xfrm>
            <a:off x="742950" y="4376057"/>
            <a:ext cx="7658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/>
              <a:t>Step 1.</a:t>
            </a:r>
            <a:r>
              <a:rPr lang="en-US" sz="1350"/>
              <a:t> Generate completions from an LLM (e.g. using QA pairs or text completions)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68558-7718-C778-AE63-7EABFBFEAD06}"/>
              </a:ext>
            </a:extLst>
          </p:cNvPr>
          <p:cNvSpPr txBox="1"/>
          <p:nvPr/>
        </p:nvSpPr>
        <p:spPr>
          <a:xfrm>
            <a:off x="5324425" y="1253652"/>
            <a:ext cx="14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High-quality subset of pre-training corpus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D7A2A-1CF5-1CBF-0A8B-CCBBC779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Step 1: Sample candidate responses</a:t>
            </a:r>
          </a:p>
        </p:txBody>
      </p:sp>
    </p:spTree>
    <p:extLst>
      <p:ext uri="{BB962C8B-B14F-4D97-AF65-F5344CB8AC3E}">
        <p14:creationId xmlns:p14="http://schemas.microsoft.com/office/powerpoint/2010/main" val="247197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579778" y="271657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636928" y="277372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784303" y="1258013"/>
            <a:ext cx="1966275" cy="7733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928462" y="2117959"/>
            <a:ext cx="389106" cy="4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694078" y="283087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4493072" y="2117963"/>
            <a:ext cx="4162275" cy="224775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t" anchorCtr="0">
            <a:noAutofit/>
          </a:bodyPr>
          <a:lstStyle/>
          <a:p>
            <a:endParaRPr sz="105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"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05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endParaRPr sz="105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4493072" y="2658281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4493072" y="3533738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3046894" y="2202432"/>
            <a:ext cx="114817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/>
              <a:t>Measure quoting via efficient membership testing</a:t>
            </a:r>
            <a:endParaRPr sz="825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488653" y="2098913"/>
            <a:ext cx="13437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1: Sample </a:t>
            </a:r>
            <a:endParaRPr sz="900" b="1"/>
          </a:p>
          <a:p>
            <a:pPr algn="ctr">
              <a:lnSpc>
                <a:spcPct val="115000"/>
              </a:lnSpc>
            </a:pPr>
            <a:r>
              <a:rPr lang="en" sz="900" b="1"/>
              <a:t>multiple responses</a:t>
            </a:r>
            <a:endParaRPr sz="9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3074165" y="3533738"/>
            <a:ext cx="132502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2: Constructing preference data via rank-by-quoting</a:t>
            </a:r>
            <a:endParaRPr sz="9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3207143" y="3034051"/>
            <a:ext cx="1001925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/>
              <a:t>🥇🥈🥉</a:t>
            </a:r>
            <a:endParaRPr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217315" y="1123350"/>
            <a:ext cx="110025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128440" y="2654719"/>
            <a:ext cx="127800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5530997" y="1977150"/>
            <a:ext cx="2086425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2988178" y="3480000"/>
            <a:ext cx="1509525" cy="11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785" y="1602169"/>
            <a:ext cx="462956" cy="46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927" y="1615510"/>
            <a:ext cx="436265" cy="43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8615" y="2256900"/>
            <a:ext cx="577575" cy="3215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2713228" y="2245631"/>
            <a:ext cx="551925" cy="3242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29D7FDFE-6AE8-B750-9EC6-4F3019E866D5}"/>
              </a:ext>
            </a:extLst>
          </p:cNvPr>
          <p:cNvSpPr txBox="1"/>
          <p:nvPr/>
        </p:nvSpPr>
        <p:spPr>
          <a:xfrm>
            <a:off x="6706451" y="3319256"/>
            <a:ext cx="1831150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✅ QUIP: 31.4, length: 66</a:t>
            </a:r>
            <a:endParaRPr sz="1050" b="1"/>
          </a:p>
        </p:txBody>
      </p:sp>
      <p:sp>
        <p:nvSpPr>
          <p:cNvPr id="3" name="Google Shape;77;p13">
            <a:extLst>
              <a:ext uri="{FF2B5EF4-FFF2-40B4-BE49-F238E27FC236}">
                <a16:creationId xmlns:a16="http://schemas.microsoft.com/office/drawing/2014/main" id="{2DA099B2-2C7C-D8A5-D916-E1B74FF70BE5}"/>
              </a:ext>
            </a:extLst>
          </p:cNvPr>
          <p:cNvSpPr txBox="1"/>
          <p:nvPr/>
        </p:nvSpPr>
        <p:spPr>
          <a:xfrm>
            <a:off x="6697242" y="4118962"/>
            <a:ext cx="1840359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❌ QUIP: 1.99, length: 60</a:t>
            </a:r>
            <a:endParaRPr sz="1050" b="1"/>
          </a:p>
        </p:txBody>
      </p: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8397872" y="3694050"/>
            <a:ext cx="231750" cy="18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675"/>
              </a:spcAft>
            </a:pPr>
            <a:r>
              <a:rPr lang="en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 sz="1350"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8369634" y="3464400"/>
            <a:ext cx="68251" cy="664881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1767440" y="2031338"/>
            <a:ext cx="0" cy="623381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C96F04-5F7F-2A7C-2613-2323827FDC77}"/>
              </a:ext>
            </a:extLst>
          </p:cNvPr>
          <p:cNvSpPr txBox="1"/>
          <p:nvPr/>
        </p:nvSpPr>
        <p:spPr>
          <a:xfrm>
            <a:off x="742950" y="4420019"/>
            <a:ext cx="76581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/>
              <a:t>Step 2.</a:t>
            </a:r>
            <a:r>
              <a:rPr lang="en-US" sz="1350"/>
              <a:t> We can construct a </a:t>
            </a:r>
            <a:r>
              <a:rPr lang="en-US" sz="1350" i="1"/>
              <a:t>preference dataset </a:t>
            </a:r>
            <a:r>
              <a:rPr lang="en-US" sz="1350"/>
              <a:t>by ranking generations by the amount of quoting</a:t>
            </a:r>
          </a:p>
          <a:p>
            <a:pPr algn="ctr"/>
            <a:r>
              <a:rPr lang="en-US" sz="1350"/>
              <a:t>(</a:t>
            </a:r>
            <a:r>
              <a:rPr lang="en-US" sz="1350" b="1">
                <a:solidFill>
                  <a:srgbClr val="4285F4"/>
                </a:solidFill>
              </a:rPr>
              <a:t>QUIP-Score; Weller et al., EACL 2024</a:t>
            </a:r>
            <a:r>
              <a:rPr lang="en-US" sz="1350"/>
              <a:t>)</a:t>
            </a:r>
            <a:endParaRPr lang="en-US" sz="1350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88B9D-439B-FA5A-54B9-3F7D0ECE4698}"/>
              </a:ext>
            </a:extLst>
          </p:cNvPr>
          <p:cNvSpPr txBox="1"/>
          <p:nvPr/>
        </p:nvSpPr>
        <p:spPr>
          <a:xfrm>
            <a:off x="2918853" y="1212356"/>
            <a:ext cx="14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27F39A6-4B76-0B35-1CDF-E5E15531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Step 2: Synthesize Dataset by Filtering</a:t>
            </a:r>
          </a:p>
        </p:txBody>
      </p:sp>
    </p:spTree>
    <p:extLst>
      <p:ext uri="{BB962C8B-B14F-4D97-AF65-F5344CB8AC3E}">
        <p14:creationId xmlns:p14="http://schemas.microsoft.com/office/powerpoint/2010/main" val="173973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579778" y="271657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636928" y="277372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784303" y="1258013"/>
            <a:ext cx="1966275" cy="7733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928462" y="2117959"/>
            <a:ext cx="389106" cy="4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694078" y="283087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4493072" y="2117963"/>
            <a:ext cx="4162275" cy="224775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t" anchorCtr="0">
            <a:noAutofit/>
          </a:bodyPr>
          <a:lstStyle/>
          <a:p>
            <a:endParaRPr sz="105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"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05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05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05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endParaRPr sz="105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4493072" y="2658281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4493072" y="3533738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3046894" y="2202432"/>
            <a:ext cx="114817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/>
              <a:t>Measure quoting via efficient membership testing</a:t>
            </a:r>
            <a:endParaRPr sz="825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488653" y="2098913"/>
            <a:ext cx="13437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1: Sample </a:t>
            </a:r>
            <a:endParaRPr sz="900" b="1"/>
          </a:p>
          <a:p>
            <a:pPr algn="ctr">
              <a:lnSpc>
                <a:spcPct val="115000"/>
              </a:lnSpc>
            </a:pPr>
            <a:r>
              <a:rPr lang="en" sz="900" b="1"/>
              <a:t>multiple responses</a:t>
            </a:r>
            <a:endParaRPr sz="9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3074165" y="3533738"/>
            <a:ext cx="132502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2: Constructing preference data via rank-by-quoting</a:t>
            </a:r>
            <a:endParaRPr sz="9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3207143" y="3034051"/>
            <a:ext cx="1001925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/>
              <a:t>🥇🥈🥉</a:t>
            </a:r>
            <a:endParaRPr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217315" y="1123350"/>
            <a:ext cx="110025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128440" y="2654719"/>
            <a:ext cx="127800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5530997" y="1977150"/>
            <a:ext cx="2086425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2988178" y="3480000"/>
            <a:ext cx="1509525" cy="11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785" y="1602169"/>
            <a:ext cx="462956" cy="46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927" y="1615510"/>
            <a:ext cx="436265" cy="43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8615" y="2256900"/>
            <a:ext cx="577575" cy="3215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2713228" y="2245631"/>
            <a:ext cx="551925" cy="3242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8397872" y="3694050"/>
            <a:ext cx="231750" cy="18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675"/>
              </a:spcAft>
            </a:pPr>
            <a:r>
              <a:rPr lang="en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 sz="1350"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8369634" y="3464400"/>
            <a:ext cx="68251" cy="664881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sz="1350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1767440" y="2031338"/>
            <a:ext cx="0" cy="623381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Google Shape;62;p13">
            <a:extLst>
              <a:ext uri="{FF2B5EF4-FFF2-40B4-BE49-F238E27FC236}">
                <a16:creationId xmlns:a16="http://schemas.microsoft.com/office/drawing/2014/main" id="{1C7FA343-407C-503B-90E9-367237386719}"/>
              </a:ext>
            </a:extLst>
          </p:cNvPr>
          <p:cNvSpPr txBox="1"/>
          <p:nvPr/>
        </p:nvSpPr>
        <p:spPr>
          <a:xfrm>
            <a:off x="4649728" y="777788"/>
            <a:ext cx="13698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Pre-trained </a:t>
            </a:r>
            <a:br>
              <a:rPr lang="en" sz="900" b="1"/>
            </a:br>
            <a:r>
              <a:rPr lang="en" sz="900" b="1"/>
              <a:t>LLM</a:t>
            </a:r>
            <a:endParaRPr sz="900"/>
          </a:p>
        </p:txBody>
      </p:sp>
      <p:pic>
        <p:nvPicPr>
          <p:cNvPr id="39" name="!!PostTrainedLM">
            <a:extLst>
              <a:ext uri="{FF2B5EF4-FFF2-40B4-BE49-F238E27FC236}">
                <a16:creationId xmlns:a16="http://schemas.microsoft.com/office/drawing/2014/main" id="{6691A3AF-089C-6657-D9E8-91757FECE06A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7587925" y="1178401"/>
            <a:ext cx="623930" cy="74237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4;p13">
            <a:extLst>
              <a:ext uri="{FF2B5EF4-FFF2-40B4-BE49-F238E27FC236}">
                <a16:creationId xmlns:a16="http://schemas.microsoft.com/office/drawing/2014/main" id="{8AA6189B-C03B-E16E-DA7A-84F2C439D140}"/>
              </a:ext>
            </a:extLst>
          </p:cNvPr>
          <p:cNvSpPr txBox="1"/>
          <p:nvPr/>
        </p:nvSpPr>
        <p:spPr>
          <a:xfrm>
            <a:off x="7483410" y="777788"/>
            <a:ext cx="83295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Quote-tuned LLM</a:t>
            </a:r>
            <a:endParaRPr sz="900"/>
          </a:p>
        </p:txBody>
      </p:sp>
      <p:pic>
        <p:nvPicPr>
          <p:cNvPr id="41" name="!!PTLMBeforeTuning">
            <a:extLst>
              <a:ext uri="{FF2B5EF4-FFF2-40B4-BE49-F238E27FC236}">
                <a16:creationId xmlns:a16="http://schemas.microsoft.com/office/drawing/2014/main" id="{D37EAD50-84D2-2F9A-487E-FEADB1DFF22E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5022663" y="1178401"/>
            <a:ext cx="623930" cy="742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66;p13">
            <a:extLst>
              <a:ext uri="{FF2B5EF4-FFF2-40B4-BE49-F238E27FC236}">
                <a16:creationId xmlns:a16="http://schemas.microsoft.com/office/drawing/2014/main" id="{56DFC94C-160B-EA36-2053-D2A79F989D05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5646593" y="1549589"/>
            <a:ext cx="19413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72;p13">
            <a:extLst>
              <a:ext uri="{FF2B5EF4-FFF2-40B4-BE49-F238E27FC236}">
                <a16:creationId xmlns:a16="http://schemas.microsoft.com/office/drawing/2014/main" id="{F2317D54-F1FB-326D-48ED-FFFA782B1738}"/>
              </a:ext>
            </a:extLst>
          </p:cNvPr>
          <p:cNvSpPr txBox="1"/>
          <p:nvPr/>
        </p:nvSpPr>
        <p:spPr>
          <a:xfrm>
            <a:off x="5851284" y="1031991"/>
            <a:ext cx="144585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3: Preference Optimization</a:t>
            </a:r>
            <a:endParaRPr sz="900" b="1"/>
          </a:p>
        </p:txBody>
      </p:sp>
      <p:sp>
        <p:nvSpPr>
          <p:cNvPr id="44" name="Google Shape;84;p13">
            <a:extLst>
              <a:ext uri="{FF2B5EF4-FFF2-40B4-BE49-F238E27FC236}">
                <a16:creationId xmlns:a16="http://schemas.microsoft.com/office/drawing/2014/main" id="{52265663-47FC-9857-8325-B5A7FF6BC4E9}"/>
              </a:ext>
            </a:extLst>
          </p:cNvPr>
          <p:cNvSpPr/>
          <p:nvPr/>
        </p:nvSpPr>
        <p:spPr>
          <a:xfrm>
            <a:off x="7628164" y="1258012"/>
            <a:ext cx="543443" cy="1518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cxnSp>
        <p:nvCxnSpPr>
          <p:cNvPr id="45" name="!!TrainingArrow">
            <a:extLst>
              <a:ext uri="{FF2B5EF4-FFF2-40B4-BE49-F238E27FC236}">
                <a16:creationId xmlns:a16="http://schemas.microsoft.com/office/drawing/2014/main" id="{9D3C3257-E032-942E-EE75-5BB8D281589E}"/>
              </a:ext>
            </a:extLst>
          </p:cNvPr>
          <p:cNvCxnSpPr/>
          <p:nvPr/>
        </p:nvCxnSpPr>
        <p:spPr>
          <a:xfrm rot="16200000">
            <a:off x="6867272" y="1256588"/>
            <a:ext cx="427500" cy="1013625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57FF2E-3A83-2019-CF8A-EBB53F2125AA}"/>
              </a:ext>
            </a:extLst>
          </p:cNvPr>
          <p:cNvSpPr txBox="1"/>
          <p:nvPr/>
        </p:nvSpPr>
        <p:spPr>
          <a:xfrm>
            <a:off x="742950" y="4472773"/>
            <a:ext cx="7658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/>
              <a:t>Step 3.</a:t>
            </a:r>
            <a:r>
              <a:rPr lang="en-US" sz="1350"/>
              <a:t> Tune a model to prefer more quotes with </a:t>
            </a:r>
            <a:r>
              <a:rPr lang="en-US" sz="1350" i="1"/>
              <a:t>direct preference optimization </a:t>
            </a:r>
            <a:r>
              <a:rPr lang="en-US" sz="1350"/>
              <a:t>(DPO)! </a:t>
            </a:r>
            <a:endParaRPr lang="en-US" sz="1350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04AEF-E4CC-114E-D595-2136001FA4D9}"/>
              </a:ext>
            </a:extLst>
          </p:cNvPr>
          <p:cNvSpPr txBox="1"/>
          <p:nvPr/>
        </p:nvSpPr>
        <p:spPr>
          <a:xfrm>
            <a:off x="2918853" y="1212356"/>
            <a:ext cx="14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43B4B0E-E85B-AAFF-D397-0FCF5F23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43"/>
            <a:ext cx="9144001" cy="676313"/>
          </a:xfrm>
        </p:spPr>
        <p:txBody>
          <a:bodyPr lIns="91440" tIns="45720" rIns="91440" bIns="45720" anchor="b"/>
          <a:lstStyle/>
          <a:p>
            <a:pPr algn="ctr"/>
            <a:r>
              <a:rPr lang="en-US" sz="2900" dirty="0">
                <a:ea typeface="Tahoma"/>
                <a:cs typeface="Tahoma"/>
              </a:rPr>
              <a:t>Step 3: Making the model prefer more quoting!</a:t>
            </a:r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1D7E4DDB-50D7-2136-C90B-48C45B3BBBAA}"/>
              </a:ext>
            </a:extLst>
          </p:cNvPr>
          <p:cNvSpPr txBox="1"/>
          <p:nvPr/>
        </p:nvSpPr>
        <p:spPr>
          <a:xfrm>
            <a:off x="6706451" y="3319256"/>
            <a:ext cx="1831150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✅ QUIP: 31.4, length: 66</a:t>
            </a:r>
            <a:endParaRPr sz="1050" b="1"/>
          </a:p>
        </p:txBody>
      </p:sp>
      <p:sp>
        <p:nvSpPr>
          <p:cNvPr id="17" name="Google Shape;77;p13">
            <a:extLst>
              <a:ext uri="{FF2B5EF4-FFF2-40B4-BE49-F238E27FC236}">
                <a16:creationId xmlns:a16="http://schemas.microsoft.com/office/drawing/2014/main" id="{AA6FC4FD-81C9-BB86-89E7-7D3EC57811FA}"/>
              </a:ext>
            </a:extLst>
          </p:cNvPr>
          <p:cNvSpPr txBox="1"/>
          <p:nvPr/>
        </p:nvSpPr>
        <p:spPr>
          <a:xfrm>
            <a:off x="6697242" y="4118962"/>
            <a:ext cx="1840359" cy="25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sz="1050" b="1"/>
              <a:t>❌ QUIP: 1.99, length: 60</a:t>
            </a:r>
            <a:endParaRPr sz="1050" b="1"/>
          </a:p>
        </p:txBody>
      </p:sp>
    </p:spTree>
    <p:extLst>
      <p:ext uri="{BB962C8B-B14F-4D97-AF65-F5344CB8AC3E}">
        <p14:creationId xmlns:p14="http://schemas.microsoft.com/office/powerpoint/2010/main" val="179163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B1E1-B83B-2294-C713-28FC00C0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sz="2200">
                <a:ea typeface="Tahoma"/>
                <a:cs typeface="Tahoma"/>
              </a:rPr>
              <a:t>Quote-Tuning significantly increases amount of quoting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9F884F-F594-5911-1DB4-67E0DE97C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94"/>
          <a:stretch/>
        </p:blipFill>
        <p:spPr bwMode="auto">
          <a:xfrm>
            <a:off x="-105485" y="1393227"/>
            <a:ext cx="9354969" cy="149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D4D9409-00BD-A4C9-CFDB-853BD720C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2" b="33448"/>
          <a:stretch/>
        </p:blipFill>
        <p:spPr bwMode="auto">
          <a:xfrm>
            <a:off x="-105487" y="2960803"/>
            <a:ext cx="9354971" cy="142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68CE8-C364-2D0D-7B79-1C4891789362}"/>
              </a:ext>
            </a:extLst>
          </p:cNvPr>
          <p:cNvSpPr txBox="1"/>
          <p:nvPr/>
        </p:nvSpPr>
        <p:spPr>
          <a:xfrm>
            <a:off x="6069203" y="964661"/>
            <a:ext cx="166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sparse quotes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7827B4-E953-06AB-F2ED-0DDC90842B6D}"/>
              </a:ext>
            </a:extLst>
          </p:cNvPr>
          <p:cNvSpPr txBox="1"/>
          <p:nvPr/>
        </p:nvSpPr>
        <p:spPr>
          <a:xfrm>
            <a:off x="4963886" y="4457029"/>
            <a:ext cx="403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generation is densely quoted!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3D740E-7E4B-5BD5-08D2-66999CD9D0A8}"/>
              </a:ext>
            </a:extLst>
          </p:cNvPr>
          <p:cNvCxnSpPr/>
          <p:nvPr/>
        </p:nvCxnSpPr>
        <p:spPr>
          <a:xfrm flipH="1">
            <a:off x="5315578" y="1333993"/>
            <a:ext cx="1235947" cy="4948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E00F0-A30D-9A77-B880-454395DCD8EB}"/>
              </a:ext>
            </a:extLst>
          </p:cNvPr>
          <p:cNvCxnSpPr>
            <a:cxnSpLocks/>
          </p:cNvCxnSpPr>
          <p:nvPr/>
        </p:nvCxnSpPr>
        <p:spPr>
          <a:xfrm flipH="1">
            <a:off x="4833257" y="1333993"/>
            <a:ext cx="1718268" cy="11379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9CB9C9-7A92-4F5E-D5FF-58F0C89A0CFE}"/>
              </a:ext>
            </a:extLst>
          </p:cNvPr>
          <p:cNvCxnSpPr>
            <a:cxnSpLocks/>
          </p:cNvCxnSpPr>
          <p:nvPr/>
        </p:nvCxnSpPr>
        <p:spPr>
          <a:xfrm flipV="1">
            <a:off x="6551525" y="4029389"/>
            <a:ext cx="311499" cy="42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2E410-362D-0D50-E66B-2B89E2E704D5}"/>
              </a:ext>
            </a:extLst>
          </p:cNvPr>
          <p:cNvCxnSpPr>
            <a:cxnSpLocks/>
          </p:cNvCxnSpPr>
          <p:nvPr/>
        </p:nvCxnSpPr>
        <p:spPr>
          <a:xfrm>
            <a:off x="5933551" y="4029389"/>
            <a:ext cx="617974" cy="427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3936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DF39-7E64-6EB6-7598-DA6899C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Same Quality, More Quoting!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7CC278-D623-D675-B949-D6AA75333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81" y="1088231"/>
            <a:ext cx="7331437" cy="3283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A85D3-5129-7928-16C0-653375FFF52B}"/>
              </a:ext>
            </a:extLst>
          </p:cNvPr>
          <p:cNvSpPr txBox="1"/>
          <p:nvPr/>
        </p:nvSpPr>
        <p:spPr>
          <a:xfrm>
            <a:off x="44277" y="4371829"/>
            <a:ext cx="905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You can obtain models that provide more quoted responses, </a:t>
            </a:r>
          </a:p>
          <a:p>
            <a:pPr algn="ctr"/>
            <a:r>
              <a:rPr lang="en-US" sz="1600" dirty="0"/>
              <a:t>without losing accuracy.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74EA29-3EC9-BABE-23DB-6B4CD060BB05}"/>
              </a:ext>
            </a:extLst>
          </p:cNvPr>
          <p:cNvSpPr/>
          <p:nvPr/>
        </p:nvSpPr>
        <p:spPr>
          <a:xfrm>
            <a:off x="3035028" y="1070500"/>
            <a:ext cx="1536970" cy="28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07B638-33F1-F779-94AD-280A17289115}"/>
              </a:ext>
            </a:extLst>
          </p:cNvPr>
          <p:cNvSpPr/>
          <p:nvPr/>
        </p:nvSpPr>
        <p:spPr>
          <a:xfrm>
            <a:off x="4571997" y="1107686"/>
            <a:ext cx="1799619" cy="2843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C7DEEC-3CE4-88EC-0B73-F9E2A3E42061}"/>
              </a:ext>
            </a:extLst>
          </p:cNvPr>
          <p:cNvSpPr/>
          <p:nvPr/>
        </p:nvSpPr>
        <p:spPr>
          <a:xfrm>
            <a:off x="6371616" y="1192346"/>
            <a:ext cx="1799619" cy="2980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01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4FDA-3190-5205-1D35-1BEFFF53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Quote-Tuning improves truthfulness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50A53-6C2E-782F-4690-CD02B2E7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35" y="964661"/>
            <a:ext cx="7354730" cy="3458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3AAFC5-1E97-F9D4-FE03-BA7B200EC704}"/>
              </a:ext>
            </a:extLst>
          </p:cNvPr>
          <p:cNvSpPr txBox="1"/>
          <p:nvPr/>
        </p:nvSpPr>
        <p:spPr>
          <a:xfrm>
            <a:off x="1808703" y="4728604"/>
            <a:ext cx="5526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Dataset: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TruthfulQA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(Lin et al., 2021)</a:t>
            </a:r>
          </a:p>
        </p:txBody>
      </p:sp>
    </p:spTree>
    <p:extLst>
      <p:ext uri="{BB962C8B-B14F-4D97-AF65-F5344CB8AC3E}">
        <p14:creationId xmlns:p14="http://schemas.microsoft.com/office/powerpoint/2010/main" val="424581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5901-1FE7-C6C8-7F08-749CD7DA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2E74B-0579-9878-C4F0-FFFA5FCF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61" y="997492"/>
            <a:ext cx="5381678" cy="3299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8D99D-B6C7-3AB6-B75A-7A0F20EF97E1}"/>
              </a:ext>
            </a:extLst>
          </p:cNvPr>
          <p:cNvSpPr txBox="1"/>
          <p:nvPr/>
        </p:nvSpPr>
        <p:spPr>
          <a:xfrm>
            <a:off x="878172" y="4329643"/>
            <a:ext cx="7387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Quote-Tuning significantly improves quoting with only a minor sacrifice on general performance (&lt;2 points across the board). </a:t>
            </a:r>
          </a:p>
        </p:txBody>
      </p:sp>
    </p:spTree>
    <p:extLst>
      <p:ext uri="{BB962C8B-B14F-4D97-AF65-F5344CB8AC3E}">
        <p14:creationId xmlns:p14="http://schemas.microsoft.com/office/powerpoint/2010/main" val="2151030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CA06-D7C4-06D5-4D94-9FE4D39B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" y="77821"/>
            <a:ext cx="8881353" cy="857542"/>
          </a:xfrm>
        </p:spPr>
        <p:txBody>
          <a:bodyPr/>
          <a:lstStyle/>
          <a:p>
            <a:pPr algn="ctr"/>
            <a:r>
              <a:rPr lang="en-US" sz="2800" dirty="0"/>
              <a:t>Quote-Tuning is effective across model families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63C34-FDD8-A3E1-2FC8-E5154104F1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aph of performance indicators&#10;&#10;AI-generated content may be incorrect.">
            <a:extLst>
              <a:ext uri="{FF2B5EF4-FFF2-40B4-BE49-F238E27FC236}">
                <a16:creationId xmlns:a16="http://schemas.microsoft.com/office/drawing/2014/main" id="{1C06D499-F9DA-0828-BACB-051CAFB1F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00" y="1315448"/>
            <a:ext cx="5441300" cy="32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60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35B5A-BE6E-E2D5-31F1-FB18F23D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Directions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23084D-A678-B6E4-E374-66D71BE47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LLMs can be </a:t>
            </a:r>
            <a:r>
              <a:rPr lang="en-US" dirty="0">
                <a:solidFill>
                  <a:srgbClr val="FF0000"/>
                </a:solidFill>
              </a:rPr>
              <a:t>aligned</a:t>
            </a:r>
            <a:r>
              <a:rPr lang="en-US" dirty="0"/>
              <a:t> to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quote</a:t>
            </a:r>
            <a:r>
              <a:rPr lang="en-US" dirty="0"/>
              <a:t> from known sources observed in their pre-training data</a:t>
            </a:r>
          </a:p>
          <a:p>
            <a:endParaRPr lang="en-US" dirty="0"/>
          </a:p>
          <a:p>
            <a:r>
              <a:rPr lang="en-US" dirty="0"/>
              <a:t>Quoting makes the verifiability question trivial</a:t>
            </a:r>
          </a:p>
          <a:p>
            <a:endParaRPr lang="en-US" dirty="0"/>
          </a:p>
          <a:p>
            <a:r>
              <a:rPr lang="en-US" dirty="0"/>
              <a:t>Open questions and future directions:</a:t>
            </a:r>
          </a:p>
          <a:p>
            <a:pPr lvl="1"/>
            <a:r>
              <a:rPr lang="en-US" dirty="0"/>
              <a:t>How do we incentivize quoting when it matters?</a:t>
            </a:r>
          </a:p>
          <a:p>
            <a:pPr lvl="1"/>
            <a:r>
              <a:rPr lang="en-US" dirty="0"/>
              <a:t>How to ensure long, contiguous quotes?</a:t>
            </a:r>
          </a:p>
          <a:p>
            <a:pPr lvl="1"/>
            <a:r>
              <a:rPr lang="en-US" dirty="0"/>
              <a:t>How to generalize to reasoning problems, and more general settings?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8303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2F19-F66B-7D01-8A91-FE10F1A8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31" y="107119"/>
            <a:ext cx="3722261" cy="857542"/>
          </a:xfrm>
        </p:spPr>
        <p:txBody>
          <a:bodyPr/>
          <a:lstStyle/>
          <a:p>
            <a:r>
              <a:rPr lang="en-US" dirty="0"/>
              <a:t>LLMs are powerful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971F0-3AE9-D223-5DCA-456F8BD949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031" y="1134618"/>
            <a:ext cx="8085415" cy="3077573"/>
          </a:xfrm>
        </p:spPr>
        <p:txBody>
          <a:bodyPr/>
          <a:lstStyle/>
          <a:p>
            <a:r>
              <a:rPr lang="en-US" dirty="0"/>
              <a:t>Known to produce seemingly plausible but erroneous outputs, aka hallucination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52E5E-E2C6-5DF9-1C34-7B86D1960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47" y="1448058"/>
            <a:ext cx="7087990" cy="366726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F104F4-5D09-771C-2031-677F1F146067}"/>
              </a:ext>
            </a:extLst>
          </p:cNvPr>
          <p:cNvSpPr/>
          <p:nvPr/>
        </p:nvSpPr>
        <p:spPr>
          <a:xfrm>
            <a:off x="1090383" y="3097024"/>
            <a:ext cx="6526267" cy="3693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BEEFE-66B2-607C-3DB9-24B92FCDFB88}"/>
              </a:ext>
            </a:extLst>
          </p:cNvPr>
          <p:cNvSpPr txBox="1"/>
          <p:nvPr/>
        </p:nvSpPr>
        <p:spPr>
          <a:xfrm>
            <a:off x="7488191" y="3331577"/>
            <a:ext cx="1519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User: is this hallucination???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285193-AC20-7829-621A-2FC33F0C99D2}"/>
              </a:ext>
            </a:extLst>
          </p:cNvPr>
          <p:cNvSpPr txBox="1"/>
          <p:nvPr/>
        </p:nvSpPr>
        <p:spPr>
          <a:xfrm>
            <a:off x="7797052" y="2669857"/>
            <a:ext cx="780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🧐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103058-90C9-CA2E-86D9-2255D15B841B}"/>
              </a:ext>
            </a:extLst>
          </p:cNvPr>
          <p:cNvSpPr txBox="1">
            <a:spLocks/>
          </p:cNvSpPr>
          <p:nvPr/>
        </p:nvSpPr>
        <p:spPr>
          <a:xfrm>
            <a:off x="3840145" y="111659"/>
            <a:ext cx="5016824" cy="857542"/>
          </a:xfrm>
          <a:prstGeom prst="rect">
            <a:avLst/>
          </a:prstGeom>
        </p:spPr>
        <p:txBody>
          <a:bodyPr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, but not always reliable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60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/>
      <p:bldP spid="11" grpId="0"/>
      <p:bldP spid="14" grpId="0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463EE-26BA-2BDC-4D83-BC06D664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j-lt"/>
                <a:cs typeface="+mj-lt"/>
              </a:rPr>
              <a:t>Thanks for listening!</a:t>
            </a:r>
            <a:endParaRPr lang="en-US" b="0" dirty="0">
              <a:ea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677FE-65DD-6CEA-B2DE-7B84F78D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67" y="1446840"/>
            <a:ext cx="2913742" cy="2955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BAD52-7939-2B93-3C6C-FB1A9EE115C3}"/>
              </a:ext>
            </a:extLst>
          </p:cNvPr>
          <p:cNvSpPr txBox="1"/>
          <p:nvPr/>
        </p:nvSpPr>
        <p:spPr>
          <a:xfrm>
            <a:off x="4693967" y="1714467"/>
            <a:ext cx="3357459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+mj-lt"/>
              </a:rPr>
              <a:t>Questions?</a:t>
            </a:r>
            <a:endParaRPr lang="en-US" sz="3200" b="1" dirty="0">
              <a:solidFill>
                <a:schemeClr val="tx2"/>
              </a:solidFill>
              <a:latin typeface="+mj-lt"/>
              <a:ea typeface="Tahoma"/>
              <a:cs typeface="Tahoma"/>
            </a:endParaRPr>
          </a:p>
          <a:p>
            <a:endParaRPr lang="en-US" sz="2800" b="1" dirty="0">
              <a:solidFill>
                <a:schemeClr val="tx2"/>
              </a:solidFill>
              <a:latin typeface="+mj-lt"/>
              <a:ea typeface="Tahoma"/>
              <a:cs typeface="Tahoma"/>
            </a:endParaRPr>
          </a:p>
          <a:p>
            <a:endParaRPr lang="en-US" sz="2800" b="1" dirty="0">
              <a:solidFill>
                <a:schemeClr val="tx2"/>
              </a:solidFill>
              <a:latin typeface="+mj-lt"/>
              <a:ea typeface="Tahoma"/>
              <a:cs typeface="Tahoma"/>
            </a:endParaRPr>
          </a:p>
          <a:p>
            <a:endParaRPr lang="en-US" sz="2800" b="1" dirty="0">
              <a:solidFill>
                <a:schemeClr val="tx2"/>
              </a:solidFill>
              <a:latin typeface="+mj-lt"/>
              <a:ea typeface="Tahoma"/>
              <a:cs typeface="Tahoma"/>
            </a:endParaRPr>
          </a:p>
          <a:p>
            <a:r>
              <a:rPr lang="en-US" sz="2000" b="1" dirty="0">
                <a:solidFill>
                  <a:schemeClr val="tx2"/>
                </a:solidFill>
                <a:latin typeface="+mj-lt"/>
              </a:rPr>
              <a:t>&lt;-link to preprint</a:t>
            </a:r>
            <a:endParaRPr lang="en-US" sz="2000" b="1" dirty="0">
              <a:solidFill>
                <a:schemeClr val="tx2"/>
              </a:solidFill>
              <a:latin typeface="+mj-lt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1098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CE1A-734C-E9E1-9A18-DD3DE1D01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Ablation on length constraint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5EB3A-9239-EB22-A181-C27F41B6F6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3191" y="1390650"/>
            <a:ext cx="3296781" cy="3077573"/>
          </a:xfrm>
        </p:spPr>
        <p:txBody>
          <a:bodyPr/>
          <a:lstStyle/>
          <a:p>
            <a:r>
              <a:rPr lang="en-US" dirty="0"/>
              <a:t>Without length constraints, the avg output length becomes notably </a:t>
            </a:r>
            <a:r>
              <a:rPr lang="en-US" i="1" dirty="0"/>
              <a:t>shorter</a:t>
            </a:r>
          </a:p>
          <a:p>
            <a:r>
              <a:rPr lang="en-US" dirty="0"/>
              <a:t>We hypothesize this is due to bias in synthetic preference data (around length 100 has the highest gap of preferred &gt; </a:t>
            </a:r>
            <a:r>
              <a:rPr lang="en-US" dirty="0" err="1"/>
              <a:t>disprefered</a:t>
            </a:r>
            <a:r>
              <a:rPr lang="en-US" dirty="0"/>
              <a:t>)</a:t>
            </a:r>
          </a:p>
          <a:p>
            <a:r>
              <a:rPr lang="en-US" dirty="0"/>
              <a:t>Length constraint is effective at regularizing length and lead to slightly better quoting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F1175-1C49-46E9-5077-800DC5C67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71" y="964661"/>
            <a:ext cx="5604029" cy="407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8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8A9E-B94E-A60B-D53A-031C265D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LLMs have a verifiability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2C83F-6482-3E4C-51CB-A2C95FC536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Known to produce seemingly plausible but erroneous outputs, aka hallucination</a:t>
            </a:r>
          </a:p>
          <a:p>
            <a:r>
              <a:rPr lang="en-US"/>
              <a:t>Hard to </a:t>
            </a:r>
            <a:r>
              <a:rPr lang="en-US" b="1"/>
              <a:t>verify</a:t>
            </a:r>
            <a:r>
              <a:rPr lang="en-US"/>
              <a:t> their factual correctness!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04409-FE99-7D3E-A854-F35106AA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94" y="2218074"/>
            <a:ext cx="4973445" cy="25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82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B3C1-1507-A44D-DC22-E95232F1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LLMs have a verifiability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90A94-DF84-3F20-3C07-CABD753840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C3F9A-5338-6DD9-E051-8A4BE7A2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017" y="1489176"/>
            <a:ext cx="3321917" cy="1736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30C258-37FE-1572-BF30-54E79EDD4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66" y="1390650"/>
            <a:ext cx="4004281" cy="31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60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EA4C1-65D5-2A46-A182-266F970CE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D6719-AA49-7B52-4A3E-A700BDD98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ACEF4-8F72-6ECA-30CE-2595A7A2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593"/>
            <a:ext cx="3822192" cy="2518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93D52-8FAB-D914-6908-1A7A12D2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73" y="2232841"/>
            <a:ext cx="4776735" cy="1373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EA417D-7AB4-7299-3815-25761EF5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15" y="4280920"/>
            <a:ext cx="7772400" cy="7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13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2F19-F66B-7D01-8A91-FE10F1A8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need verifiable outputs!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971F0-3AE9-D223-5DCA-456F8BD949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031" y="1134618"/>
            <a:ext cx="5985753" cy="3077573"/>
          </a:xfrm>
        </p:spPr>
        <p:txBody>
          <a:bodyPr/>
          <a:lstStyle/>
          <a:p>
            <a:r>
              <a:rPr lang="en-US" dirty="0"/>
              <a:t>Known to produce seemingly plausible but erroneous outputs, aka hallucination</a:t>
            </a:r>
          </a:p>
          <a:p>
            <a:r>
              <a:rPr lang="en-US" dirty="0"/>
              <a:t>Hard to </a:t>
            </a:r>
            <a:r>
              <a:rPr lang="en-US" b="1" dirty="0"/>
              <a:t>verify</a:t>
            </a:r>
            <a:r>
              <a:rPr lang="en-US" dirty="0"/>
              <a:t> the factual correctness of generated claims!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C5AC1-C7B4-D9D0-3642-D9ACF072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84" y="1440149"/>
            <a:ext cx="2807730" cy="3077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52E5E-E2C6-5DF9-1C34-7B86D196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31" y="2096850"/>
            <a:ext cx="5756338" cy="29782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F104F4-5D09-771C-2031-677F1F146067}"/>
              </a:ext>
            </a:extLst>
          </p:cNvPr>
          <p:cNvSpPr/>
          <p:nvPr/>
        </p:nvSpPr>
        <p:spPr>
          <a:xfrm>
            <a:off x="533919" y="3419856"/>
            <a:ext cx="5290809" cy="320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296A7-EBC4-F0FA-3324-FB506380880D}"/>
              </a:ext>
            </a:extLst>
          </p:cNvPr>
          <p:cNvSpPr txBox="1"/>
          <p:nvPr/>
        </p:nvSpPr>
        <p:spPr>
          <a:xfrm>
            <a:off x="57616" y="3210544"/>
            <a:ext cx="53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1EDCB5-F042-FA53-4F68-62BA56E633FA}"/>
              </a:ext>
            </a:extLst>
          </p:cNvPr>
          <p:cNvCxnSpPr>
            <a:endCxn id="6" idx="3"/>
          </p:cNvCxnSpPr>
          <p:nvPr/>
        </p:nvCxnSpPr>
        <p:spPr>
          <a:xfrm flipH="1">
            <a:off x="5824728" y="3579876"/>
            <a:ext cx="448056" cy="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05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1390-4D65-BB55-7842-00EB749A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Background: measuring quoting at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F457C-9A54-1835-4D43-653A0F20B4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0664" y="3944019"/>
            <a:ext cx="4930446" cy="596707"/>
          </a:xfrm>
        </p:spPr>
        <p:txBody>
          <a:bodyPr/>
          <a:lstStyle/>
          <a:p>
            <a:r>
              <a:rPr lang="en-US" dirty="0"/>
              <a:t>Efficient membership testing with </a:t>
            </a:r>
            <a:r>
              <a:rPr lang="en-US" b="1" dirty="0"/>
              <a:t>Data Portraits </a:t>
            </a:r>
            <a:r>
              <a:rPr lang="en-US" dirty="0"/>
              <a:t>(</a:t>
            </a:r>
            <a:r>
              <a:rPr lang="en-US" dirty="0" err="1"/>
              <a:t>Marone</a:t>
            </a:r>
            <a:r>
              <a:rPr lang="en-US" dirty="0"/>
              <a:t> and Van </a:t>
            </a:r>
            <a:r>
              <a:rPr lang="en-US" dirty="0" err="1"/>
              <a:t>Durme</a:t>
            </a:r>
            <a:r>
              <a:rPr lang="en-US" dirty="0"/>
              <a:t>, 2023)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3EFC46-F676-4CCA-B3A6-26D57E74E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0"/>
          <a:stretch/>
        </p:blipFill>
        <p:spPr bwMode="auto">
          <a:xfrm>
            <a:off x="5500927" y="2351310"/>
            <a:ext cx="2683561" cy="248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1AA3EA-4BBD-C7B9-AAFA-89C4F5650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925" y="1138108"/>
            <a:ext cx="3606281" cy="9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6DEBF1E-3639-EBCA-4FAC-102129869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7" y="1346394"/>
            <a:ext cx="3337137" cy="85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4C12542-61F4-8343-83C8-A8F21609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3" y="2438197"/>
            <a:ext cx="3825658" cy="68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8DE57D1-A3C7-CA72-4FBC-684FE7B7244C}"/>
              </a:ext>
            </a:extLst>
          </p:cNvPr>
          <p:cNvSpPr txBox="1">
            <a:spLocks/>
          </p:cNvSpPr>
          <p:nvPr/>
        </p:nvSpPr>
        <p:spPr>
          <a:xfrm>
            <a:off x="270664" y="3347312"/>
            <a:ext cx="4930446" cy="596707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quoting precision with </a:t>
            </a:r>
            <a:r>
              <a:rPr lang="en-US" b="1" dirty="0"/>
              <a:t>QUIP-Score</a:t>
            </a:r>
            <a:r>
              <a:rPr lang="en-US" dirty="0"/>
              <a:t> (Weller et al., 2024)</a:t>
            </a:r>
          </a:p>
        </p:txBody>
      </p:sp>
    </p:spTree>
    <p:extLst>
      <p:ext uri="{BB962C8B-B14F-4D97-AF65-F5344CB8AC3E}">
        <p14:creationId xmlns:p14="http://schemas.microsoft.com/office/powerpoint/2010/main" val="131408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2401200" y="2681388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2458350" y="2738538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2605725" y="1222826"/>
            <a:ext cx="1966275" cy="7733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3749884" y="2082772"/>
            <a:ext cx="389106" cy="4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2515500" y="2795688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2310075" y="2063726"/>
            <a:ext cx="13437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1: Sample </a:t>
            </a:r>
            <a:endParaRPr sz="900" b="1"/>
          </a:p>
          <a:p>
            <a:pPr algn="ctr">
              <a:lnSpc>
                <a:spcPct val="115000"/>
              </a:lnSpc>
            </a:pPr>
            <a:r>
              <a:rPr lang="en" sz="900" b="1"/>
              <a:t>multiple responses</a:t>
            </a:r>
            <a:endParaRPr sz="900" b="1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3038738" y="1088163"/>
            <a:ext cx="110025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2949863" y="2619532"/>
            <a:ext cx="127800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207" y="1566982"/>
            <a:ext cx="462956" cy="4629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4534650" y="2210444"/>
            <a:ext cx="551925" cy="3242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!!PortraitText">
            <a:extLst>
              <a:ext uri="{FF2B5EF4-FFF2-40B4-BE49-F238E27FC236}">
                <a16:creationId xmlns:a16="http://schemas.microsoft.com/office/drawing/2014/main" id="{B8FAC84B-A5E0-E54A-5D36-5737ABF95CAB}"/>
              </a:ext>
            </a:extLst>
          </p:cNvPr>
          <p:cNvSpPr txBox="1"/>
          <p:nvPr/>
        </p:nvSpPr>
        <p:spPr>
          <a:xfrm>
            <a:off x="5142684" y="3146913"/>
            <a:ext cx="114817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/>
              <a:t>Measure quoting via efficient membership testing</a:t>
            </a:r>
            <a:endParaRPr sz="825"/>
          </a:p>
        </p:txBody>
      </p:sp>
      <p:pic>
        <p:nvPicPr>
          <p:cNvPr id="3" name="!!Portrait">
            <a:extLst>
              <a:ext uri="{FF2B5EF4-FFF2-40B4-BE49-F238E27FC236}">
                <a16:creationId xmlns:a16="http://schemas.microsoft.com/office/drawing/2014/main" id="{C6268766-F440-9330-251F-78837E29AB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403" y="2687993"/>
            <a:ext cx="436265" cy="43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!!PortraitArrow">
            <a:extLst>
              <a:ext uri="{FF2B5EF4-FFF2-40B4-BE49-F238E27FC236}">
                <a16:creationId xmlns:a16="http://schemas.microsoft.com/office/drawing/2014/main" id="{73734E1F-44DA-CBCA-0ADF-E39304B2313D}"/>
              </a:ext>
            </a:extLst>
          </p:cNvPr>
          <p:cNvCxnSpPr>
            <a:cxnSpLocks/>
            <a:stCxn id="3" idx="1"/>
            <a:endCxn id="8" idx="3"/>
          </p:cNvCxnSpPr>
          <p:nvPr/>
        </p:nvCxnSpPr>
        <p:spPr>
          <a:xfrm rot="10800000" flipV="1">
            <a:off x="4801725" y="2906130"/>
            <a:ext cx="640679" cy="53857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!!SampleArrowNew">
            <a:extLst>
              <a:ext uri="{FF2B5EF4-FFF2-40B4-BE49-F238E27FC236}">
                <a16:creationId xmlns:a16="http://schemas.microsoft.com/office/drawing/2014/main" id="{9076B4A6-724A-3D0F-4F6E-FE78B6B6DE69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3588863" y="1996151"/>
            <a:ext cx="0" cy="623381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125D54-4CCA-684E-6767-221ED3587FF4}"/>
              </a:ext>
            </a:extLst>
          </p:cNvPr>
          <p:cNvSpPr txBox="1"/>
          <p:nvPr/>
        </p:nvSpPr>
        <p:spPr>
          <a:xfrm>
            <a:off x="742950" y="4376058"/>
            <a:ext cx="76581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/>
              <a:t>Membership testing tools (</a:t>
            </a:r>
            <a:r>
              <a:rPr lang="en-US" sz="1350" b="1" err="1">
                <a:solidFill>
                  <a:srgbClr val="4285F4"/>
                </a:solidFill>
              </a:rPr>
              <a:t>Marone</a:t>
            </a:r>
            <a:r>
              <a:rPr lang="en-US" sz="1350" b="1">
                <a:solidFill>
                  <a:srgbClr val="4285F4"/>
                </a:solidFill>
              </a:rPr>
              <a:t> &amp; Van </a:t>
            </a:r>
            <a:r>
              <a:rPr lang="en-US" sz="1350" b="1" err="1">
                <a:solidFill>
                  <a:srgbClr val="4285F4"/>
                </a:solidFill>
              </a:rPr>
              <a:t>Durme</a:t>
            </a:r>
            <a:r>
              <a:rPr lang="en-US" sz="1350" b="1">
                <a:solidFill>
                  <a:srgbClr val="4285F4"/>
                </a:solidFill>
              </a:rPr>
              <a:t>, </a:t>
            </a:r>
            <a:r>
              <a:rPr lang="en-US" sz="1350" b="1" err="1">
                <a:solidFill>
                  <a:srgbClr val="4285F4"/>
                </a:solidFill>
              </a:rPr>
              <a:t>NeurIPS</a:t>
            </a:r>
            <a:r>
              <a:rPr lang="en-US" sz="1350" b="1">
                <a:solidFill>
                  <a:srgbClr val="4285F4"/>
                </a:solidFill>
              </a:rPr>
              <a:t> 2023</a:t>
            </a:r>
            <a:r>
              <a:rPr lang="en-US" sz="1350"/>
              <a:t>) let us efficiently determine how much of a generation is quoted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614489-2D14-5BD7-CB0F-BEC71503465E}"/>
              </a:ext>
            </a:extLst>
          </p:cNvPr>
          <p:cNvSpPr txBox="1"/>
          <p:nvPr/>
        </p:nvSpPr>
        <p:spPr>
          <a:xfrm>
            <a:off x="4572001" y="1187864"/>
            <a:ext cx="14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High-quality subset of pre-training corpus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53E44FD-38B6-C745-E04D-D4996CFE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/>
              <a:t>Step 1: Sample candidate responses</a:t>
            </a:r>
            <a:endParaRPr lang="en-US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0157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579778" y="271657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636928" y="277372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784303" y="1258013"/>
            <a:ext cx="1966275" cy="7733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928462" y="2117959"/>
            <a:ext cx="389106" cy="4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694078" y="2830875"/>
            <a:ext cx="2286225" cy="129802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ctr" anchorCtr="0">
            <a:noAutofit/>
          </a:bodyPr>
          <a:lstStyle/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05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05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05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05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05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4493072" y="2117963"/>
            <a:ext cx="4162275" cy="224775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6" tIns="13706" rIns="13706" bIns="13706" anchor="t" anchorCtr="0">
            <a:noAutofit/>
          </a:bodyPr>
          <a:lstStyle/>
          <a:p>
            <a:endParaRPr sz="105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" sz="105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05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was created by </a:t>
            </a:r>
            <a:r>
              <a:rPr lang="en" sz="105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1964, while Wheel of Fortune was also created by </a:t>
            </a:r>
            <a:r>
              <a:rPr lang="en" sz="105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1975. Therefore, Jeopardy! is older than Wheel of Fortune.</a:t>
            </a:r>
            <a:endParaRPr sz="105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05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05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Jeopardy! was created in 1964 by </a:t>
            </a:r>
            <a:r>
              <a:rPr lang="en" sz="105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Fortune was created in 1975 by </a:t>
            </a:r>
            <a:r>
              <a:rPr lang="en" sz="105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5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05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4493072" y="2658281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4493072" y="3533738"/>
            <a:ext cx="4162275" cy="8415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350"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3046894" y="2202432"/>
            <a:ext cx="114817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/>
              <a:t>Measure quoting via efficient membership testing</a:t>
            </a:r>
            <a:endParaRPr sz="825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488653" y="2098913"/>
            <a:ext cx="1343700" cy="45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1: Sample </a:t>
            </a:r>
            <a:endParaRPr sz="900" b="1"/>
          </a:p>
          <a:p>
            <a:pPr algn="ctr">
              <a:lnSpc>
                <a:spcPct val="115000"/>
              </a:lnSpc>
            </a:pPr>
            <a:r>
              <a:rPr lang="en" sz="900" b="1"/>
              <a:t>multiple responses</a:t>
            </a:r>
            <a:endParaRPr sz="9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3074165" y="3533738"/>
            <a:ext cx="1325025" cy="6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900" b="1"/>
              <a:t>Step 2: Constructing preference data via rank-by-quoting</a:t>
            </a:r>
            <a:endParaRPr sz="9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3207143" y="3034051"/>
            <a:ext cx="1001925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/>
              <a:t>🥇🥈🥉</a:t>
            </a:r>
            <a:endParaRPr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217315" y="1123350"/>
            <a:ext cx="110025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128440" y="2654719"/>
            <a:ext cx="1278000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5530997" y="1977150"/>
            <a:ext cx="2086425" cy="253575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sz="825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825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2988178" y="3480000"/>
            <a:ext cx="1509525" cy="11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785" y="1602169"/>
            <a:ext cx="462956" cy="462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927" y="1615510"/>
            <a:ext cx="436265" cy="43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8615" y="2256900"/>
            <a:ext cx="577575" cy="3215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2713228" y="2245631"/>
            <a:ext cx="551925" cy="324225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!!SampleArrowNew">
            <a:extLst>
              <a:ext uri="{FF2B5EF4-FFF2-40B4-BE49-F238E27FC236}">
                <a16:creationId xmlns:a16="http://schemas.microsoft.com/office/drawing/2014/main" id="{2F40B48E-8301-74DC-32FE-30DB8D8FF964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1767440" y="2031338"/>
            <a:ext cx="0" cy="623381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71FB5-88C0-2FFA-804A-27F1F1B0F91F}"/>
              </a:ext>
            </a:extLst>
          </p:cNvPr>
          <p:cNvSpPr txBox="1"/>
          <p:nvPr/>
        </p:nvSpPr>
        <p:spPr>
          <a:xfrm>
            <a:off x="2918853" y="1212356"/>
            <a:ext cx="140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/>
              <a:t>High-quality subset of pre-training corpus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8C094C-B07F-23C3-5845-8EB9F2ED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/>
              <a:t>(</a:t>
            </a:r>
            <a:r>
              <a:rPr lang="en-US" err="1"/>
              <a:t>Tianjian</a:t>
            </a:r>
            <a:r>
              <a:rPr lang="en-US"/>
              <a:t>: This slide can be skipped)</a:t>
            </a:r>
          </a:p>
        </p:txBody>
      </p:sp>
    </p:spTree>
    <p:extLst>
      <p:ext uri="{BB962C8B-B14F-4D97-AF65-F5344CB8AC3E}">
        <p14:creationId xmlns:p14="http://schemas.microsoft.com/office/powerpoint/2010/main" val="161467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2F19-F66B-7D01-8A91-FE10F1A8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Verifiability is challenging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971F0-3AE9-D223-5DCA-456F8BD949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030" y="1134618"/>
            <a:ext cx="8799353" cy="3077573"/>
          </a:xfrm>
        </p:spPr>
        <p:txBody>
          <a:bodyPr/>
          <a:lstStyle/>
          <a:p>
            <a:r>
              <a:rPr lang="en-US" dirty="0"/>
              <a:t>To trust LLMs, users need to </a:t>
            </a:r>
            <a:r>
              <a:rPr lang="en-US" b="1" dirty="0"/>
              <a:t>verify</a:t>
            </a:r>
            <a:r>
              <a:rPr lang="en-US" dirty="0"/>
              <a:t> generated claims against trusted resources</a:t>
            </a:r>
          </a:p>
          <a:p>
            <a:r>
              <a:rPr lang="en-US" dirty="0"/>
              <a:t>However, non-trivial to fact-check lengthy free-form generation!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C5AC1-C7B4-D9D0-3642-D9ACF072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7" y="1782285"/>
            <a:ext cx="2807730" cy="3077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52E5E-E2C6-5DF9-1C34-7B86D196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31" y="2096850"/>
            <a:ext cx="5756338" cy="29782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F104F4-5D09-771C-2031-677F1F146067}"/>
              </a:ext>
            </a:extLst>
          </p:cNvPr>
          <p:cNvSpPr/>
          <p:nvPr/>
        </p:nvSpPr>
        <p:spPr>
          <a:xfrm>
            <a:off x="533919" y="3419856"/>
            <a:ext cx="5290809" cy="320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1EDCB5-F042-FA53-4F68-62BA56E633FA}"/>
              </a:ext>
            </a:extLst>
          </p:cNvPr>
          <p:cNvCxnSpPr>
            <a:endCxn id="6" idx="3"/>
          </p:cNvCxnSpPr>
          <p:nvPr/>
        </p:nvCxnSpPr>
        <p:spPr>
          <a:xfrm flipH="1">
            <a:off x="5824728" y="3579876"/>
            <a:ext cx="448056" cy="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3A10F9-C86D-6F94-4011-2D7E06D7794C}"/>
              </a:ext>
            </a:extLst>
          </p:cNvPr>
          <p:cNvSpPr txBox="1"/>
          <p:nvPr/>
        </p:nvSpPr>
        <p:spPr>
          <a:xfrm>
            <a:off x="4913646" y="4545074"/>
            <a:ext cx="205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User: which NYT article support this claim???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66425-8257-407F-7587-6C0B10A15170}"/>
              </a:ext>
            </a:extLst>
          </p:cNvPr>
          <p:cNvSpPr txBox="1"/>
          <p:nvPr/>
        </p:nvSpPr>
        <p:spPr>
          <a:xfrm>
            <a:off x="5434234" y="3900276"/>
            <a:ext cx="780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22617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AA4D-2C18-F967-C65B-6A3CCD53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" y="107119"/>
            <a:ext cx="8951975" cy="857542"/>
          </a:xfrm>
        </p:spPr>
        <p:txBody>
          <a:bodyPr/>
          <a:lstStyle/>
          <a:p>
            <a:r>
              <a:rPr lang="en-US" dirty="0"/>
              <a:t>Existing methods for verifiability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B4E7A-00E8-7AEA-AF2B-D21331951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8085415" cy="301561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Search/retrieval + citation helps, but is not </a:t>
            </a:r>
            <a:r>
              <a:rPr lang="en-US" i="1" dirty="0">
                <a:latin typeface="Tahoma"/>
                <a:ea typeface="Tahoma"/>
                <a:cs typeface="Tahoma"/>
              </a:rPr>
              <a:t>guaranteed </a:t>
            </a:r>
            <a:r>
              <a:rPr lang="en-US" dirty="0">
                <a:latin typeface="Tahoma"/>
                <a:ea typeface="Tahoma"/>
                <a:cs typeface="Tahoma"/>
              </a:rPr>
              <a:t>to be accurate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F7438-6B81-BDE6-B332-2CCA616DC6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" t="39395" r="2823"/>
          <a:stretch/>
        </p:blipFill>
        <p:spPr>
          <a:xfrm>
            <a:off x="4098415" y="2155145"/>
            <a:ext cx="2718634" cy="2199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0B6DD-F7C6-4ADB-5921-CCB5AE055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7493" y="3240128"/>
            <a:ext cx="1188434" cy="111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9C385-9858-5053-7A34-DC53C1414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7492" y="2000950"/>
            <a:ext cx="1188435" cy="114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6FD262-8148-2B2C-3274-9D3AA406DD34}"/>
              </a:ext>
            </a:extLst>
          </p:cNvPr>
          <p:cNvSpPr txBox="1"/>
          <p:nvPr/>
        </p:nvSpPr>
        <p:spPr>
          <a:xfrm>
            <a:off x="2137801" y="4663379"/>
            <a:ext cx="6149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Nelson Liu, </a:t>
            </a:r>
            <a:r>
              <a:rPr lang="en-US" sz="1200" b="0" i="0" dirty="0" err="1">
                <a:solidFill>
                  <a:srgbClr val="212529"/>
                </a:solidFill>
                <a:effectLst/>
                <a:latin typeface="-apple-system"/>
              </a:rPr>
              <a:t>Tianyi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 Zhang, and Percy Liang. 2023. </a:t>
            </a:r>
            <a:r>
              <a:rPr lang="en-US" sz="12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8"/>
              </a:rPr>
              <a:t>Evaluating Verifiability in Generative Search Engines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. In </a:t>
            </a:r>
            <a:r>
              <a:rPr lang="en-US" sz="1200" b="0" i="1" dirty="0">
                <a:solidFill>
                  <a:srgbClr val="212529"/>
                </a:solidFill>
                <a:effectLst/>
                <a:latin typeface="-apple-system"/>
              </a:rPr>
              <a:t>Findings of the Association for Computational Linguistics: EMNLP 2023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B4484-99AF-0AF0-67FF-B962EE6C07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" r="2823" b="59831"/>
          <a:stretch/>
        </p:blipFill>
        <p:spPr>
          <a:xfrm>
            <a:off x="211729" y="2231968"/>
            <a:ext cx="3396242" cy="1821163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E16C93-A86E-6BB2-BF33-8D7A6743C81B}"/>
              </a:ext>
            </a:extLst>
          </p:cNvPr>
          <p:cNvSpPr txBox="1">
            <a:spLocks/>
          </p:cNvSpPr>
          <p:nvPr/>
        </p:nvSpPr>
        <p:spPr>
          <a:xfrm>
            <a:off x="529292" y="1740240"/>
            <a:ext cx="8085415" cy="4579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Non-trivial to verify whether text is supported by citation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0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3D03-639F-B964-754D-B28B4CE2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Verifiability by Quoting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3A39A-92CC-67C3-BFB6-B892B83013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80119"/>
            <a:ext cx="8085415" cy="543330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We propose increasing verifiability by generating </a:t>
            </a:r>
            <a:r>
              <a:rPr lang="en-US" b="1" dirty="0">
                <a:latin typeface="Tahoma"/>
                <a:ea typeface="Tahoma"/>
                <a:cs typeface="Tahoma"/>
              </a:rPr>
              <a:t>verbatim quotes </a:t>
            </a:r>
            <a:r>
              <a:rPr lang="en-US" dirty="0">
                <a:latin typeface="Tahoma"/>
                <a:ea typeface="Tahoma"/>
                <a:cs typeface="Tahoma"/>
              </a:rPr>
              <a:t>from high-quality sources of pre-training data, such as Wikipedia.</a:t>
            </a:r>
          </a:p>
        </p:txBody>
      </p:sp>
      <p:pic>
        <p:nvPicPr>
          <p:cNvPr id="4" name="!!PostTrainedLM">
            <a:extLst>
              <a:ext uri="{FF2B5EF4-FFF2-40B4-BE49-F238E27FC236}">
                <a16:creationId xmlns:a16="http://schemas.microsoft.com/office/drawing/2014/main" id="{32AE83B8-9285-B060-B6EA-2667144F35D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728189" y="2469388"/>
            <a:ext cx="831907" cy="9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13">
            <a:extLst>
              <a:ext uri="{FF2B5EF4-FFF2-40B4-BE49-F238E27FC236}">
                <a16:creationId xmlns:a16="http://schemas.microsoft.com/office/drawing/2014/main" id="{AFD1D99A-6DD6-6BF0-ED9F-1B4AEEBFDA54}"/>
              </a:ext>
            </a:extLst>
          </p:cNvPr>
          <p:cNvSpPr txBox="1"/>
          <p:nvPr/>
        </p:nvSpPr>
        <p:spPr>
          <a:xfrm>
            <a:off x="2316301" y="2138907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LLM that can quote</a:t>
            </a:r>
            <a:endParaRPr sz="1200" dirty="0"/>
          </a:p>
        </p:txBody>
      </p:sp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918AD65A-E9AF-ACA2-C3B6-1EBB8909CC0F}"/>
              </a:ext>
            </a:extLst>
          </p:cNvPr>
          <p:cNvSpPr/>
          <p:nvPr/>
        </p:nvSpPr>
        <p:spPr>
          <a:xfrm>
            <a:off x="2785017" y="2638871"/>
            <a:ext cx="724590" cy="2024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pic>
        <p:nvPicPr>
          <p:cNvPr id="7" name="Google Shape;81;p13">
            <a:extLst>
              <a:ext uri="{FF2B5EF4-FFF2-40B4-BE49-F238E27FC236}">
                <a16:creationId xmlns:a16="http://schemas.microsoft.com/office/drawing/2014/main" id="{04B77245-C04E-26EB-A4F3-8E7BCF45D40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573" y="3847139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Portrait">
            <a:extLst>
              <a:ext uri="{FF2B5EF4-FFF2-40B4-BE49-F238E27FC236}">
                <a16:creationId xmlns:a16="http://schemas.microsoft.com/office/drawing/2014/main" id="{0712D700-3A0A-7BCC-6D28-EE0CFDA5C7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0430" y="3864927"/>
            <a:ext cx="58168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8B7B-B838-3328-ACF0-401D24995D28}"/>
              </a:ext>
            </a:extLst>
          </p:cNvPr>
          <p:cNvSpPr txBox="1"/>
          <p:nvPr/>
        </p:nvSpPr>
        <p:spPr>
          <a:xfrm>
            <a:off x="1173230" y="3935263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High-quality subset of pre-training corpus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id="{D60F752C-1D11-FB30-456C-DAD20397CD28}"/>
              </a:ext>
            </a:extLst>
          </p:cNvPr>
          <p:cNvSpPr/>
          <p:nvPr/>
        </p:nvSpPr>
        <p:spPr>
          <a:xfrm>
            <a:off x="5119778" y="2423038"/>
            <a:ext cx="2350608" cy="108737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>
                <a:latin typeface="Times New Roman"/>
                <a:ea typeface="Times New Roman"/>
                <a:cs typeface="Times New Roman"/>
                <a:sym typeface="Times New Roman"/>
              </a:rPr>
              <a:t>Response with quotes:</a:t>
            </a:r>
            <a:r>
              <a:rPr lang="en" sz="1000" dirty="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000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000" dirty="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00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0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000" dirty="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000" dirty="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0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000" dirty="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Google Shape;66;p13">
            <a:extLst>
              <a:ext uri="{FF2B5EF4-FFF2-40B4-BE49-F238E27FC236}">
                <a16:creationId xmlns:a16="http://schemas.microsoft.com/office/drawing/2014/main" id="{70E20B8F-008A-7CA1-75D0-EF85498EB43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560096" y="2964307"/>
            <a:ext cx="1559682" cy="2419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!!TrainingArrow">
            <a:extLst>
              <a:ext uri="{FF2B5EF4-FFF2-40B4-BE49-F238E27FC236}">
                <a16:creationId xmlns:a16="http://schemas.microsoft.com/office/drawing/2014/main" id="{BB252C23-4C13-B586-0FB7-5A51366C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508876" y="3510413"/>
            <a:ext cx="1786206" cy="661722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64;p13">
            <a:extLst>
              <a:ext uri="{FF2B5EF4-FFF2-40B4-BE49-F238E27FC236}">
                <a16:creationId xmlns:a16="http://schemas.microsoft.com/office/drawing/2014/main" id="{98164C4D-338D-5C13-80A2-337534289F4B}"/>
              </a:ext>
            </a:extLst>
          </p:cNvPr>
          <p:cNvSpPr txBox="1"/>
          <p:nvPr/>
        </p:nvSpPr>
        <p:spPr>
          <a:xfrm>
            <a:off x="3467352" y="2520040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/>
              <a:t>generate</a:t>
            </a:r>
            <a:endParaRPr sz="1200" i="1" dirty="0"/>
          </a:p>
        </p:txBody>
      </p:sp>
      <p:sp>
        <p:nvSpPr>
          <p:cNvPr id="22" name="Google Shape;64;p13">
            <a:extLst>
              <a:ext uri="{FF2B5EF4-FFF2-40B4-BE49-F238E27FC236}">
                <a16:creationId xmlns:a16="http://schemas.microsoft.com/office/drawing/2014/main" id="{757DC1BA-309B-DE42-FFBF-2A5704FE6BC7}"/>
              </a:ext>
            </a:extLst>
          </p:cNvPr>
          <p:cNvSpPr txBox="1"/>
          <p:nvPr/>
        </p:nvSpPr>
        <p:spPr>
          <a:xfrm>
            <a:off x="4413864" y="3759166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/>
              <a:t>v</a:t>
            </a:r>
            <a:r>
              <a:rPr lang="en" sz="1200" i="1" dirty="0" err="1"/>
              <a:t>erify</a:t>
            </a:r>
            <a:r>
              <a:rPr lang="en" sz="1200" i="1" dirty="0"/>
              <a:t> quotes</a:t>
            </a:r>
            <a:endParaRPr sz="1200" i="1" dirty="0"/>
          </a:p>
        </p:txBody>
      </p:sp>
    </p:spTree>
    <p:extLst>
      <p:ext uri="{BB962C8B-B14F-4D97-AF65-F5344CB8AC3E}">
        <p14:creationId xmlns:p14="http://schemas.microsoft.com/office/powerpoint/2010/main" val="41448882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3D03-639F-B964-754D-B28B4CE2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Verifiability by Quoting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3A39A-92CC-67C3-BFB6-B892B83013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80119"/>
            <a:ext cx="8085415" cy="543330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We propose increasing verifiability by generating </a:t>
            </a:r>
            <a:r>
              <a:rPr lang="en-US" b="1" dirty="0">
                <a:latin typeface="Tahoma"/>
                <a:ea typeface="Tahoma"/>
                <a:cs typeface="Tahoma"/>
              </a:rPr>
              <a:t>verbatim quotes </a:t>
            </a:r>
            <a:r>
              <a:rPr lang="en-US" dirty="0">
                <a:latin typeface="Tahoma"/>
                <a:ea typeface="Tahoma"/>
                <a:cs typeface="Tahoma"/>
              </a:rPr>
              <a:t>from high-quality sources of pre-training data, such as Wikipedia.</a:t>
            </a:r>
          </a:p>
        </p:txBody>
      </p:sp>
      <p:pic>
        <p:nvPicPr>
          <p:cNvPr id="4" name="!!PostTrainedLM">
            <a:extLst>
              <a:ext uri="{FF2B5EF4-FFF2-40B4-BE49-F238E27FC236}">
                <a16:creationId xmlns:a16="http://schemas.microsoft.com/office/drawing/2014/main" id="{32AE83B8-9285-B060-B6EA-2667144F35D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3691227" y="3077247"/>
            <a:ext cx="831907" cy="9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13">
            <a:extLst>
              <a:ext uri="{FF2B5EF4-FFF2-40B4-BE49-F238E27FC236}">
                <a16:creationId xmlns:a16="http://schemas.microsoft.com/office/drawing/2014/main" id="{AFD1D99A-6DD6-6BF0-ED9F-1B4AEEBFDA54}"/>
              </a:ext>
            </a:extLst>
          </p:cNvPr>
          <p:cNvSpPr txBox="1"/>
          <p:nvPr/>
        </p:nvSpPr>
        <p:spPr>
          <a:xfrm>
            <a:off x="3279339" y="2746766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LLM that can quote</a:t>
            </a:r>
            <a:endParaRPr sz="1200" dirty="0"/>
          </a:p>
        </p:txBody>
      </p:sp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918AD65A-E9AF-ACA2-C3B6-1EBB8909CC0F}"/>
              </a:ext>
            </a:extLst>
          </p:cNvPr>
          <p:cNvSpPr/>
          <p:nvPr/>
        </p:nvSpPr>
        <p:spPr>
          <a:xfrm>
            <a:off x="3748055" y="3246730"/>
            <a:ext cx="724590" cy="2024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pic>
        <p:nvPicPr>
          <p:cNvPr id="7" name="Google Shape;81;p13">
            <a:extLst>
              <a:ext uri="{FF2B5EF4-FFF2-40B4-BE49-F238E27FC236}">
                <a16:creationId xmlns:a16="http://schemas.microsoft.com/office/drawing/2014/main" id="{04B77245-C04E-26EB-A4F3-8E7BCF45D40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611" y="4454998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Portrait">
            <a:extLst>
              <a:ext uri="{FF2B5EF4-FFF2-40B4-BE49-F238E27FC236}">
                <a16:creationId xmlns:a16="http://schemas.microsoft.com/office/drawing/2014/main" id="{0712D700-3A0A-7BCC-6D28-EE0CFDA5C7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3468" y="4472786"/>
            <a:ext cx="58168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8B7B-B838-3328-ACF0-401D24995D28}"/>
              </a:ext>
            </a:extLst>
          </p:cNvPr>
          <p:cNvSpPr txBox="1"/>
          <p:nvPr/>
        </p:nvSpPr>
        <p:spPr>
          <a:xfrm>
            <a:off x="2136268" y="4543122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High-quality subset of pre-training corpus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id="{D60F752C-1D11-FB30-456C-DAD20397CD28}"/>
              </a:ext>
            </a:extLst>
          </p:cNvPr>
          <p:cNvSpPr/>
          <p:nvPr/>
        </p:nvSpPr>
        <p:spPr>
          <a:xfrm>
            <a:off x="6082816" y="3030897"/>
            <a:ext cx="2350608" cy="1087375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>
                <a:latin typeface="Times New Roman"/>
                <a:ea typeface="Times New Roman"/>
                <a:cs typeface="Times New Roman"/>
                <a:sym typeface="Times New Roman"/>
              </a:rPr>
              <a:t>Response with quotes:</a:t>
            </a:r>
            <a:r>
              <a:rPr lang="en" sz="1000" dirty="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000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000" dirty="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00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0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000" dirty="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0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000" dirty="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0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000" dirty="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Google Shape;66;p13">
            <a:extLst>
              <a:ext uri="{FF2B5EF4-FFF2-40B4-BE49-F238E27FC236}">
                <a16:creationId xmlns:a16="http://schemas.microsoft.com/office/drawing/2014/main" id="{70E20B8F-008A-7CA1-75D0-EF85498EB43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523134" y="3572166"/>
            <a:ext cx="1559682" cy="2419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!!TrainingArrow">
            <a:extLst>
              <a:ext uri="{FF2B5EF4-FFF2-40B4-BE49-F238E27FC236}">
                <a16:creationId xmlns:a16="http://schemas.microsoft.com/office/drawing/2014/main" id="{BB252C23-4C13-B586-0FB7-5A51366C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471914" y="4118272"/>
            <a:ext cx="1786206" cy="661722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64;p13">
            <a:extLst>
              <a:ext uri="{FF2B5EF4-FFF2-40B4-BE49-F238E27FC236}">
                <a16:creationId xmlns:a16="http://schemas.microsoft.com/office/drawing/2014/main" id="{98164C4D-338D-5C13-80A2-337534289F4B}"/>
              </a:ext>
            </a:extLst>
          </p:cNvPr>
          <p:cNvSpPr txBox="1"/>
          <p:nvPr/>
        </p:nvSpPr>
        <p:spPr>
          <a:xfrm>
            <a:off x="4430390" y="3127899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/>
              <a:t>generate</a:t>
            </a:r>
            <a:endParaRPr sz="1200" i="1" dirty="0"/>
          </a:p>
        </p:txBody>
      </p:sp>
      <p:sp>
        <p:nvSpPr>
          <p:cNvPr id="22" name="Google Shape;64;p13">
            <a:extLst>
              <a:ext uri="{FF2B5EF4-FFF2-40B4-BE49-F238E27FC236}">
                <a16:creationId xmlns:a16="http://schemas.microsoft.com/office/drawing/2014/main" id="{757DC1BA-309B-DE42-FFBF-2A5704FE6BC7}"/>
              </a:ext>
            </a:extLst>
          </p:cNvPr>
          <p:cNvSpPr txBox="1"/>
          <p:nvPr/>
        </p:nvSpPr>
        <p:spPr>
          <a:xfrm>
            <a:off x="5376902" y="4367025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/>
              <a:t>v</a:t>
            </a:r>
            <a:r>
              <a:rPr lang="en" sz="1200" i="1" dirty="0" err="1"/>
              <a:t>erify</a:t>
            </a:r>
            <a:r>
              <a:rPr lang="en" sz="1200" i="1" dirty="0"/>
              <a:t> quotes</a:t>
            </a:r>
            <a:endParaRPr sz="1200" i="1" dirty="0"/>
          </a:p>
        </p:txBody>
      </p:sp>
      <p:pic>
        <p:nvPicPr>
          <p:cNvPr id="13" name="!!PostTrainedLM">
            <a:extLst>
              <a:ext uri="{FF2B5EF4-FFF2-40B4-BE49-F238E27FC236}">
                <a16:creationId xmlns:a16="http://schemas.microsoft.com/office/drawing/2014/main" id="{B3909A2D-5068-426D-0F1C-4F08E53AE641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299637" y="3077247"/>
            <a:ext cx="831907" cy="9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4;p13">
            <a:extLst>
              <a:ext uri="{FF2B5EF4-FFF2-40B4-BE49-F238E27FC236}">
                <a16:creationId xmlns:a16="http://schemas.microsoft.com/office/drawing/2014/main" id="{84841693-7F4E-5DAB-81D6-691E2C6B548A}"/>
              </a:ext>
            </a:extLst>
          </p:cNvPr>
          <p:cNvSpPr txBox="1"/>
          <p:nvPr/>
        </p:nvSpPr>
        <p:spPr>
          <a:xfrm>
            <a:off x="843816" y="2749766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Base LLM</a:t>
            </a:r>
            <a:endParaRPr sz="1200" dirty="0"/>
          </a:p>
        </p:txBody>
      </p:sp>
      <p:sp>
        <p:nvSpPr>
          <p:cNvPr id="16" name="Google Shape;64;p13">
            <a:extLst>
              <a:ext uri="{FF2B5EF4-FFF2-40B4-BE49-F238E27FC236}">
                <a16:creationId xmlns:a16="http://schemas.microsoft.com/office/drawing/2014/main" id="{DE95CF2A-B34D-4F17-7320-347548AD0080}"/>
              </a:ext>
            </a:extLst>
          </p:cNvPr>
          <p:cNvSpPr txBox="1"/>
          <p:nvPr/>
        </p:nvSpPr>
        <p:spPr>
          <a:xfrm>
            <a:off x="1997346" y="3126697"/>
            <a:ext cx="1655682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/>
              <a:t>a</a:t>
            </a:r>
            <a:r>
              <a:rPr lang="en" sz="1200" i="1" dirty="0" err="1"/>
              <a:t>lign</a:t>
            </a:r>
            <a:r>
              <a:rPr lang="en" sz="1200" i="1" dirty="0"/>
              <a:t> for quoting</a:t>
            </a:r>
            <a:endParaRPr sz="1200" i="1" dirty="0"/>
          </a:p>
        </p:txBody>
      </p:sp>
      <p:cxnSp>
        <p:nvCxnSpPr>
          <p:cNvPr id="18" name="Google Shape;66;p13">
            <a:extLst>
              <a:ext uri="{FF2B5EF4-FFF2-40B4-BE49-F238E27FC236}">
                <a16:creationId xmlns:a16="http://schemas.microsoft.com/office/drawing/2014/main" id="{F30FBB1F-B328-F322-92AA-77529A368C49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2131544" y="3572166"/>
            <a:ext cx="1559683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4F7A575-FAF0-20B3-FFF0-9E4FA3A7C98E}"/>
              </a:ext>
            </a:extLst>
          </p:cNvPr>
          <p:cNvSpPr txBox="1">
            <a:spLocks/>
          </p:cNvSpPr>
          <p:nvPr/>
        </p:nvSpPr>
        <p:spPr>
          <a:xfrm>
            <a:off x="529292" y="1858320"/>
            <a:ext cx="8085415" cy="80593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9870" indent="-229870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ea typeface="Tahoma"/>
                <a:cs typeface="Tahoma"/>
              </a:rPr>
              <a:t>Quote-Tuning</a:t>
            </a:r>
            <a:r>
              <a:rPr lang="en-US" dirty="0">
                <a:latin typeface="Tahoma"/>
                <a:ea typeface="Tahoma"/>
                <a:cs typeface="Tahoma"/>
              </a:rPr>
              <a:t>: 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aligning</a:t>
            </a:r>
            <a:r>
              <a:rPr lang="en-US" dirty="0">
                <a:latin typeface="Tahoma"/>
                <a:ea typeface="Tahoma"/>
                <a:cs typeface="Tahoma"/>
              </a:rPr>
              <a:t> LLMs to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Tahoma"/>
                <a:ea typeface="Tahoma"/>
                <a:cs typeface="Tahoma"/>
              </a:rPr>
              <a:t>quote</a:t>
            </a:r>
            <a:r>
              <a:rPr lang="en-US" dirty="0">
                <a:latin typeface="Tahoma"/>
                <a:ea typeface="Tahoma"/>
                <a:cs typeface="Tahoma"/>
              </a:rPr>
              <a:t> from their pre-training data!</a:t>
            </a:r>
          </a:p>
          <a:p>
            <a:pPr marL="571182" lvl="1" indent="-229870"/>
            <a:r>
              <a:rPr lang="en-US" dirty="0">
                <a:latin typeface="Tahoma"/>
                <a:ea typeface="Tahoma"/>
                <a:cs typeface="Tahoma"/>
              </a:rPr>
              <a:t>Make the model </a:t>
            </a:r>
            <a:r>
              <a:rPr lang="en-US" b="1" dirty="0">
                <a:latin typeface="Tahoma"/>
                <a:ea typeface="Tahoma"/>
                <a:cs typeface="Tahoma"/>
              </a:rPr>
              <a:t>prefer generation with more quotes over less quotes</a:t>
            </a:r>
            <a:r>
              <a:rPr lang="en-US" dirty="0">
                <a:latin typeface="Tahoma"/>
                <a:ea typeface="Tahoma"/>
                <a:cs typeface="Tahoma"/>
              </a:rPr>
              <a:t>!</a:t>
            </a:r>
          </a:p>
          <a:p>
            <a:pPr marL="571182" lvl="1" indent="-229870"/>
            <a:r>
              <a:rPr lang="en-US" dirty="0">
                <a:latin typeface="Tahoma"/>
                <a:ea typeface="Tahoma"/>
                <a:cs typeface="Tahoma"/>
              </a:rPr>
              <a:t>Align for quoting using preference optimization algorithms such as DPO</a:t>
            </a:r>
          </a:p>
        </p:txBody>
      </p:sp>
    </p:spTree>
    <p:extLst>
      <p:ext uri="{BB962C8B-B14F-4D97-AF65-F5344CB8AC3E}">
        <p14:creationId xmlns:p14="http://schemas.microsoft.com/office/powerpoint/2010/main" val="152618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1390-4D65-BB55-7842-00EB749A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measuring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quoting</a:t>
            </a:r>
            <a:r>
              <a:rPr lang="en-US" dirty="0"/>
              <a:t> at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F457C-9A54-1835-4D43-653A0F20B4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0663" y="3542792"/>
            <a:ext cx="8275131" cy="1075758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QUIP-Score is backed by efficient membership testing with </a:t>
            </a:r>
            <a:r>
              <a:rPr lang="en-US" b="1" dirty="0">
                <a:latin typeface="Tahoma"/>
                <a:ea typeface="Tahoma"/>
                <a:cs typeface="Tahoma"/>
              </a:rPr>
              <a:t>Data Portraits </a:t>
            </a:r>
            <a:r>
              <a:rPr lang="en-US" dirty="0">
                <a:latin typeface="Tahoma"/>
                <a:ea typeface="Tahoma"/>
                <a:cs typeface="Tahoma"/>
              </a:rPr>
              <a:t>(Marone and Van </a:t>
            </a:r>
            <a:r>
              <a:rPr lang="en-US" dirty="0" err="1">
                <a:latin typeface="Tahoma"/>
                <a:ea typeface="Tahoma"/>
                <a:cs typeface="Tahoma"/>
              </a:rPr>
              <a:t>Durme</a:t>
            </a:r>
            <a:r>
              <a:rPr lang="en-US" dirty="0">
                <a:latin typeface="Tahoma"/>
                <a:ea typeface="Tahoma"/>
                <a:cs typeface="Tahoma"/>
              </a:rPr>
              <a:t>, 2023)</a:t>
            </a:r>
          </a:p>
          <a:p>
            <a:pPr lvl="1"/>
            <a:r>
              <a:rPr lang="en-US" dirty="0">
                <a:latin typeface="Tahoma"/>
                <a:ea typeface="Tahoma"/>
                <a:cs typeface="Tahoma"/>
              </a:rPr>
              <a:t>Bloom filter data sketching on large corpora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8DE57D1-A3C7-CA72-4FBC-684FE7B7244C}"/>
              </a:ext>
            </a:extLst>
          </p:cNvPr>
          <p:cNvSpPr txBox="1">
            <a:spLocks/>
          </p:cNvSpPr>
          <p:nvPr/>
        </p:nvSpPr>
        <p:spPr>
          <a:xfrm>
            <a:off x="270664" y="2945660"/>
            <a:ext cx="6531788" cy="596707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quoting precision with </a:t>
            </a:r>
            <a:r>
              <a:rPr lang="en-US" b="1" dirty="0"/>
              <a:t>QUIP-Score</a:t>
            </a:r>
            <a:r>
              <a:rPr lang="en-US" dirty="0"/>
              <a:t> (Weller et al., 2024)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DD5B0-1F6F-B20A-DF17-4507FF64A6FB}"/>
                  </a:ext>
                </a:extLst>
              </p:cNvPr>
              <p:cNvSpPr txBox="1"/>
              <p:nvPr/>
            </p:nvSpPr>
            <p:spPr>
              <a:xfrm>
                <a:off x="2636191" y="1863943"/>
                <a:ext cx="28084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36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36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36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36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36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36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1DD5B0-1F6F-B20A-DF17-4507FF64A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91" y="1863943"/>
                <a:ext cx="2808461" cy="553998"/>
              </a:xfrm>
              <a:prstGeom prst="rect">
                <a:avLst/>
              </a:prstGeom>
              <a:blipFill>
                <a:blip r:embed="rId4"/>
                <a:stretch>
                  <a:fillRect l="-4955" t="-13333" r="-4955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English Wikipedia - Wikipedia">
            <a:extLst>
              <a:ext uri="{FF2B5EF4-FFF2-40B4-BE49-F238E27FC236}">
                <a16:creationId xmlns:a16="http://schemas.microsoft.com/office/drawing/2014/main" id="{7109F7D5-CEFD-5F50-B246-4F39EE62A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4408228" y="1862805"/>
            <a:ext cx="842674" cy="76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2CDB178-1C30-5FDC-9D38-69FC98AB6A43}"/>
              </a:ext>
            </a:extLst>
          </p:cNvPr>
          <p:cNvSpPr/>
          <p:nvPr/>
        </p:nvSpPr>
        <p:spPr>
          <a:xfrm>
            <a:off x="4886046" y="1257798"/>
            <a:ext cx="1968498" cy="512754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DE751F1-7E9F-9CC8-7079-7BA4CDF7020B}"/>
              </a:ext>
            </a:extLst>
          </p:cNvPr>
          <p:cNvSpPr/>
          <p:nvPr/>
        </p:nvSpPr>
        <p:spPr>
          <a:xfrm>
            <a:off x="1954019" y="1257798"/>
            <a:ext cx="1968498" cy="512754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D4883218-DBAB-9A1E-D52A-F0A7507CD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6"/>
          <a:stretch/>
        </p:blipFill>
        <p:spPr bwMode="auto">
          <a:xfrm>
            <a:off x="5584714" y="1855830"/>
            <a:ext cx="2697613" cy="68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6376-49D1-2E2D-6585-1C1D72B0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Background: preference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964C0-90BE-88FD-D8C4-55860257CB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dirty="0">
                <a:latin typeface="Tahoma"/>
                <a:ea typeface="Tahoma"/>
                <a:cs typeface="Tahoma"/>
              </a:rPr>
              <a:t>Reinforcement Learning from Human Feedback (RLHF) aligns language models to…</a:t>
            </a:r>
          </a:p>
          <a:p>
            <a:pPr marL="229870" indent="-229870"/>
            <a:endParaRPr lang="en-US" dirty="0"/>
          </a:p>
        </p:txBody>
      </p:sp>
      <p:pic>
        <p:nvPicPr>
          <p:cNvPr id="7" name="Graphic 6" descr="A diagram of a reward&#10;&#10;Description automatically generated">
            <a:extLst>
              <a:ext uri="{FF2B5EF4-FFF2-40B4-BE49-F238E27FC236}">
                <a16:creationId xmlns:a16="http://schemas.microsoft.com/office/drawing/2014/main" id="{66174774-7918-4B74-DB8D-52B8AC90C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387" y="2174253"/>
            <a:ext cx="3515496" cy="2084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2BCF7-CBD2-2FE1-876B-FF95CE8A8291}"/>
              </a:ext>
            </a:extLst>
          </p:cNvPr>
          <p:cNvSpPr txBox="1"/>
          <p:nvPr/>
        </p:nvSpPr>
        <p:spPr>
          <a:xfrm>
            <a:off x="1266567" y="1838067"/>
            <a:ext cx="253313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ea typeface="Tahoma"/>
                <a:cs typeface="Tahoma"/>
              </a:rPr>
              <a:t>(Ouyang et al., 2022)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9F1E87-C6F8-5656-7738-662562B754B8}"/>
              </a:ext>
            </a:extLst>
          </p:cNvPr>
          <p:cNvSpPr txBox="1"/>
          <p:nvPr/>
        </p:nvSpPr>
        <p:spPr>
          <a:xfrm>
            <a:off x="478824" y="4255357"/>
            <a:ext cx="41086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ea typeface="Tahoma"/>
                <a:cs typeface="Tahoma"/>
              </a:rPr>
              <a:t>Follow instructions (+helpfulness)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1909B2-6203-5BE7-08B5-D66FAB879BC6}"/>
              </a:ext>
            </a:extLst>
          </p:cNvPr>
          <p:cNvSpPr txBox="1"/>
          <p:nvPr/>
        </p:nvSpPr>
        <p:spPr>
          <a:xfrm>
            <a:off x="5267066" y="1845789"/>
            <a:ext cx="253313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ea typeface="Tahoma"/>
                <a:cs typeface="Tahoma"/>
              </a:rPr>
              <a:t>(Bai et al., 2022)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F36C3-1295-0F17-ED6B-586E2F31F105}"/>
              </a:ext>
            </a:extLst>
          </p:cNvPr>
          <p:cNvSpPr txBox="1"/>
          <p:nvPr/>
        </p:nvSpPr>
        <p:spPr>
          <a:xfrm>
            <a:off x="4479324" y="4263079"/>
            <a:ext cx="41086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ea typeface="Tahoma"/>
                <a:cs typeface="Tahoma"/>
              </a:rPr>
              <a:t>Reduce harmful outputs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9B521-D3F3-4927-48D6-A3A1C6DED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152" y="2100905"/>
            <a:ext cx="3794040" cy="22159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828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04F0-71D5-5555-8BB2-6A60796A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b"/>
          <a:lstStyle/>
          <a:p>
            <a:r>
              <a:rPr lang="en-US" dirty="0">
                <a:ea typeface="Tahoma"/>
                <a:cs typeface="Tahoma"/>
              </a:rPr>
              <a:t>Background: preference optimization</a:t>
            </a:r>
            <a:endParaRPr lang="en-US" b="0" dirty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EEFB3-4EE6-E6F0-EDC6-3B79D8FB34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0"/>
            <a:ext cx="7791943" cy="575331"/>
          </a:xfrm>
        </p:spPr>
        <p:txBody>
          <a:bodyPr lIns="91440" tIns="45720" rIns="91440" bIns="45720" anchor="t">
            <a:noAutofit/>
          </a:bodyPr>
          <a:lstStyle/>
          <a:p>
            <a:pPr marL="229870" indent="-229870"/>
            <a:r>
              <a:rPr lang="en-US" b="1" dirty="0">
                <a:latin typeface="Tahoma"/>
                <a:ea typeface="Tahoma"/>
                <a:cs typeface="Tahoma"/>
              </a:rPr>
              <a:t>Direct Preference Optimization </a:t>
            </a:r>
            <a:r>
              <a:rPr lang="en-US" dirty="0">
                <a:latin typeface="Tahoma"/>
                <a:ea typeface="Tahoma"/>
                <a:cs typeface="Tahoma"/>
              </a:rPr>
              <a:t>(Rafailov et al., 2023) simplifies the RLHF pipeline, optimizing a dataset of preference without RL</a:t>
            </a:r>
          </a:p>
          <a:p>
            <a:pPr marL="229870" indent="-229870"/>
            <a:endParaRPr lang="en-US" dirty="0"/>
          </a:p>
        </p:txBody>
      </p:sp>
      <p:pic>
        <p:nvPicPr>
          <p:cNvPr id="5" name="Picture 4" descr="A diagram of a policy&#10;&#10;Description automatically generated">
            <a:extLst>
              <a:ext uri="{FF2B5EF4-FFF2-40B4-BE49-F238E27FC236}">
                <a16:creationId xmlns:a16="http://schemas.microsoft.com/office/drawing/2014/main" id="{7B99C571-68CF-1217-0FBB-8119F9EAC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" y="1899689"/>
            <a:ext cx="9144000" cy="1931065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95FDA91-91C5-407E-72B5-0D3BD31A6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89" y="4022492"/>
            <a:ext cx="7336825" cy="60474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464470-C622-6487-AF9F-E0B605C4560E}"/>
              </a:ext>
            </a:extLst>
          </p:cNvPr>
          <p:cNvCxnSpPr/>
          <p:nvPr/>
        </p:nvCxnSpPr>
        <p:spPr>
          <a:xfrm flipH="1">
            <a:off x="5616147" y="3087644"/>
            <a:ext cx="421673" cy="9221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F5AE6-06A7-B109-7AD6-1877EBA45AEF}"/>
              </a:ext>
            </a:extLst>
          </p:cNvPr>
          <p:cNvCxnSpPr>
            <a:cxnSpLocks/>
          </p:cNvCxnSpPr>
          <p:nvPr/>
        </p:nvCxnSpPr>
        <p:spPr>
          <a:xfrm>
            <a:off x="6686549" y="3095367"/>
            <a:ext cx="721326" cy="906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5001A21-EA03-E3A2-1081-C0FEB2CB8296}"/>
              </a:ext>
            </a:extLst>
          </p:cNvPr>
          <p:cNvSpPr/>
          <p:nvPr/>
        </p:nvSpPr>
        <p:spPr>
          <a:xfrm>
            <a:off x="7317516" y="4066142"/>
            <a:ext cx="247136" cy="25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C0F219-7B37-61F0-F48E-E8462BF46FD3}"/>
              </a:ext>
            </a:extLst>
          </p:cNvPr>
          <p:cNvSpPr/>
          <p:nvPr/>
        </p:nvSpPr>
        <p:spPr>
          <a:xfrm>
            <a:off x="5471725" y="4073865"/>
            <a:ext cx="270304" cy="254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345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7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8|0.7"/>
</p:tagLst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8" ma:contentTypeDescription="Create a new document." ma:contentTypeScope="" ma:versionID="dd180366c476c31306b5568efcd6bb07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c3d90c45d1423aecf06605e5a0e8d06d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</documentManagement>
</p:properties>
</file>

<file path=customXml/itemProps1.xml><?xml version="1.0" encoding="utf-8"?>
<ds:datastoreItem xmlns:ds="http://schemas.openxmlformats.org/officeDocument/2006/customXml" ds:itemID="{CF34678D-2CB5-4B7C-8232-6EF3353CE011}">
  <ds:schemaRefs>
    <ds:schemaRef ds:uri="168931df-3f45-4445-be76-105235143e52"/>
    <ds:schemaRef ds:uri="e3b5c32c-df6c-443f-b08b-73d85d62f2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purl.org/dc/dcmitype/"/>
    <ds:schemaRef ds:uri="e3b5c32c-df6c-443f-b08b-73d85d62f2b5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8931df-3f45-4445-be76-105235143e5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314</TotalTime>
  <Words>2207</Words>
  <Application>Microsoft Office PowerPoint</Application>
  <PresentationFormat>On-screen Show (16:9)</PresentationFormat>
  <Paragraphs>266</Paragraphs>
  <Slides>28</Slides>
  <Notes>14</Notes>
  <HiddenSlides>8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EP Presentation Theme - Simple</vt:lpstr>
      <vt:lpstr>1_EP Presentation Theme - Fancy</vt:lpstr>
      <vt:lpstr>2_EP Presentation Theme - Special</vt:lpstr>
      <vt:lpstr>Verifiable by Design:  Aligning Language Models to Quote  from Pre-Training Data</vt:lpstr>
      <vt:lpstr>LLMs are powerful</vt:lpstr>
      <vt:lpstr>Verifiability is challenging</vt:lpstr>
      <vt:lpstr>Existing methods for verifiability</vt:lpstr>
      <vt:lpstr>Verifiability by Quoting</vt:lpstr>
      <vt:lpstr>Verifiability by Quoting</vt:lpstr>
      <vt:lpstr>Background: measuring quoting at scale</vt:lpstr>
      <vt:lpstr>Background: preference optimization</vt:lpstr>
      <vt:lpstr>Background: preference optimization</vt:lpstr>
      <vt:lpstr>Our method: Quote-Tuning</vt:lpstr>
      <vt:lpstr>Step 1: Sample candidate responses</vt:lpstr>
      <vt:lpstr>Step 2: Synthesize Dataset by Filtering</vt:lpstr>
      <vt:lpstr>Step 3: Making the model prefer more quoting!</vt:lpstr>
      <vt:lpstr>Quote-Tuning significantly increases amount of quoting</vt:lpstr>
      <vt:lpstr>Same Quality, More Quoting!</vt:lpstr>
      <vt:lpstr>Quote-Tuning improves truthfulness</vt:lpstr>
      <vt:lpstr>Downstream Evaluation</vt:lpstr>
      <vt:lpstr>Quote-Tuning is effective across model families</vt:lpstr>
      <vt:lpstr>Summary and Future Directions</vt:lpstr>
      <vt:lpstr>Thanks for listening!</vt:lpstr>
      <vt:lpstr>Ablation on length constraint</vt:lpstr>
      <vt:lpstr>LLMs have a verifiability challenge</vt:lpstr>
      <vt:lpstr>LLMs have a verifiability challenge</vt:lpstr>
      <vt:lpstr>PowerPoint Presentation</vt:lpstr>
      <vt:lpstr>Users need verifiable outputs!</vt:lpstr>
      <vt:lpstr>Background: measuring quoting at scale</vt:lpstr>
      <vt:lpstr>Step 1: Sample candidate responses</vt:lpstr>
      <vt:lpstr>(Tianjian: This slide can be skipped)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Alternative Text Requirements</dc:title>
  <dc:creator>Jack Zhang</dc:creator>
  <cp:lastModifiedBy>Jack Zhang (Centific Technologies Inc)</cp:lastModifiedBy>
  <cp:revision>6</cp:revision>
  <dcterms:created xsi:type="dcterms:W3CDTF">2024-04-30T15:23:19Z</dcterms:created>
  <dcterms:modified xsi:type="dcterms:W3CDTF">2025-04-10T15:01:02Z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